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69" r:id="rId6"/>
    <p:sldId id="272" r:id="rId7"/>
    <p:sldId id="273" r:id="rId8"/>
    <p:sldId id="274" r:id="rId9"/>
    <p:sldId id="275" r:id="rId10"/>
    <p:sldId id="268" r:id="rId11"/>
    <p:sldId id="282" r:id="rId12"/>
    <p:sldId id="280" r:id="rId13"/>
    <p:sldId id="281" r:id="rId14"/>
    <p:sldId id="283" r:id="rId15"/>
    <p:sldId id="267" r:id="rId16"/>
    <p:sldId id="285" r:id="rId17"/>
    <p:sldId id="284" r:id="rId18"/>
    <p:sldId id="286" r:id="rId19"/>
    <p:sldId id="287" r:id="rId20"/>
    <p:sldId id="288" r:id="rId21"/>
    <p:sldId id="264" r:id="rId22"/>
    <p:sldId id="289" r:id="rId23"/>
    <p:sldId id="292" r:id="rId24"/>
    <p:sldId id="293" r:id="rId25"/>
    <p:sldId id="290" r:id="rId26"/>
    <p:sldId id="291" r:id="rId27"/>
    <p:sldId id="259" r:id="rId28"/>
    <p:sldId id="260" r:id="rId29"/>
    <p:sldId id="295" r:id="rId30"/>
    <p:sldId id="296" r:id="rId31"/>
    <p:sldId id="300" r:id="rId32"/>
    <p:sldId id="301" r:id="rId33"/>
    <p:sldId id="302" r:id="rId34"/>
    <p:sldId id="298" r:id="rId35"/>
    <p:sldId id="299" r:id="rId36"/>
    <p:sldId id="303" r:id="rId37"/>
    <p:sldId id="263" r:id="rId38"/>
  </p:sldIdLst>
  <p:sldSz cx="12192000" cy="6858000"/>
  <p:notesSz cx="6858000" cy="9144000"/>
  <p:embeddedFontLst>
    <p:embeddedFont>
      <p:font typeface="맑은 고딕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987" autoAdjust="0"/>
    <p:restoredTop sz="89667" autoAdjust="0"/>
  </p:normalViewPr>
  <p:slideViewPr>
    <p:cSldViewPr snapToGrid="0" showGuides="1">
      <p:cViewPr varScale="1">
        <p:scale>
          <a:sx n="103" d="100"/>
          <a:sy n="103" d="100"/>
        </p:scale>
        <p:origin x="-81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F15995-7CE7-4F86-8A48-43FA5B65EE55}" type="doc">
      <dgm:prSet loTypeId="urn:microsoft.com/office/officeart/2005/8/layout/hProcess11" loCatId="process" qsTypeId="urn:microsoft.com/office/officeart/2005/8/quickstyle/simple1" qsCatId="simple" csTypeId="urn:microsoft.com/office/officeart/2005/8/colors/accent3_3" csCatId="accent3" phldr="1"/>
      <dgm:spPr/>
    </dgm:pt>
    <dgm:pt modelId="{FBFF797B-AB69-4A70-8DE3-B11CF76B7817}">
      <dgm:prSet phldrT="[텍스트]"/>
      <dgm:spPr/>
      <dgm:t>
        <a:bodyPr/>
        <a:lstStyle/>
        <a:p>
          <a:pPr latinLnBrk="1"/>
          <a:r>
            <a:rPr lang="ko-KR" altLang="en-US" dirty="0" smtClean="0"/>
            <a:t>연도별 분기별 군집데이터 추출</a:t>
          </a:r>
          <a:endParaRPr lang="ko-KR" altLang="en-US" dirty="0"/>
        </a:p>
      </dgm:t>
    </dgm:pt>
    <dgm:pt modelId="{21E1BA6B-CB92-48A6-874A-325C61ED506E}" type="parTrans" cxnId="{8D2DD739-AE53-4841-BE4F-784A0AC16EF8}">
      <dgm:prSet/>
      <dgm:spPr/>
      <dgm:t>
        <a:bodyPr/>
        <a:lstStyle/>
        <a:p>
          <a:pPr latinLnBrk="1"/>
          <a:endParaRPr lang="ko-KR" altLang="en-US"/>
        </a:p>
      </dgm:t>
    </dgm:pt>
    <dgm:pt modelId="{C1D1C541-B000-4DF8-AFA8-3D2308DC5D91}" type="sibTrans" cxnId="{8D2DD739-AE53-4841-BE4F-784A0AC16EF8}">
      <dgm:prSet/>
      <dgm:spPr/>
      <dgm:t>
        <a:bodyPr/>
        <a:lstStyle/>
        <a:p>
          <a:pPr latinLnBrk="1"/>
          <a:endParaRPr lang="ko-KR" altLang="en-US"/>
        </a:p>
      </dgm:t>
    </dgm:pt>
    <dgm:pt modelId="{16D9DA6C-007F-4D01-B240-3467691AB9DC}">
      <dgm:prSet phldrT="[텍스트]"/>
      <dgm:spPr/>
      <dgm:t>
        <a:bodyPr/>
        <a:lstStyle/>
        <a:p>
          <a:pPr latinLnBrk="1"/>
          <a:r>
            <a:rPr lang="ko-KR" altLang="en-US" dirty="0" smtClean="0"/>
            <a:t>요인의 상관관계 분석</a:t>
          </a:r>
          <a:endParaRPr lang="ko-KR" altLang="en-US" dirty="0"/>
        </a:p>
      </dgm:t>
    </dgm:pt>
    <dgm:pt modelId="{465C9064-612A-4463-A36C-0836F5C42D6F}" type="parTrans" cxnId="{87A31789-EB67-499F-A2E5-AD5C93024674}">
      <dgm:prSet/>
      <dgm:spPr/>
      <dgm:t>
        <a:bodyPr/>
        <a:lstStyle/>
        <a:p>
          <a:pPr latinLnBrk="1"/>
          <a:endParaRPr lang="ko-KR" altLang="en-US"/>
        </a:p>
      </dgm:t>
    </dgm:pt>
    <dgm:pt modelId="{48CF8592-D249-40E7-A03F-C14282FAD64C}" type="sibTrans" cxnId="{87A31789-EB67-499F-A2E5-AD5C93024674}">
      <dgm:prSet/>
      <dgm:spPr/>
      <dgm:t>
        <a:bodyPr/>
        <a:lstStyle/>
        <a:p>
          <a:pPr latinLnBrk="1"/>
          <a:endParaRPr lang="ko-KR" altLang="en-US"/>
        </a:p>
      </dgm:t>
    </dgm:pt>
    <dgm:pt modelId="{4C34C2B8-C96F-4BE6-968A-78F65B15A71E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StepAIC</a:t>
          </a:r>
          <a:r>
            <a:rPr lang="ko-KR" altLang="en-US" dirty="0" smtClean="0"/>
            <a:t>를 이용한 회귀분석 실행</a:t>
          </a:r>
          <a:endParaRPr lang="ko-KR" altLang="en-US" dirty="0"/>
        </a:p>
      </dgm:t>
    </dgm:pt>
    <dgm:pt modelId="{39C10960-B9E8-4943-A55A-D7B2A27E0431}" type="parTrans" cxnId="{9E5103C4-A046-40BA-A701-2B275D6CF1CC}">
      <dgm:prSet/>
      <dgm:spPr/>
      <dgm:t>
        <a:bodyPr/>
        <a:lstStyle/>
        <a:p>
          <a:pPr latinLnBrk="1"/>
          <a:endParaRPr lang="ko-KR" altLang="en-US"/>
        </a:p>
      </dgm:t>
    </dgm:pt>
    <dgm:pt modelId="{08A54154-5215-4759-A002-C5BF3C370ED1}" type="sibTrans" cxnId="{9E5103C4-A046-40BA-A701-2B275D6CF1CC}">
      <dgm:prSet/>
      <dgm:spPr/>
      <dgm:t>
        <a:bodyPr/>
        <a:lstStyle/>
        <a:p>
          <a:pPr latinLnBrk="1"/>
          <a:endParaRPr lang="ko-KR" altLang="en-US"/>
        </a:p>
      </dgm:t>
    </dgm:pt>
    <dgm:pt modelId="{8990835C-22B8-49C7-AFC8-95CA2109C8E2}" type="pres">
      <dgm:prSet presAssocID="{F6F15995-7CE7-4F86-8A48-43FA5B65EE55}" presName="Name0" presStyleCnt="0">
        <dgm:presLayoutVars>
          <dgm:dir/>
          <dgm:resizeHandles val="exact"/>
        </dgm:presLayoutVars>
      </dgm:prSet>
      <dgm:spPr/>
    </dgm:pt>
    <dgm:pt modelId="{F181B879-F701-4DEB-8CE4-755E0463BDD0}" type="pres">
      <dgm:prSet presAssocID="{F6F15995-7CE7-4F86-8A48-43FA5B65EE55}" presName="arrow" presStyleLbl="bgShp" presStyleIdx="0" presStyleCnt="1"/>
      <dgm:spPr/>
    </dgm:pt>
    <dgm:pt modelId="{4F631B41-A4A4-4631-B743-B2E76D304F72}" type="pres">
      <dgm:prSet presAssocID="{F6F15995-7CE7-4F86-8A48-43FA5B65EE55}" presName="points" presStyleCnt="0"/>
      <dgm:spPr/>
    </dgm:pt>
    <dgm:pt modelId="{54523211-A77A-4F02-A33D-7771A37F868C}" type="pres">
      <dgm:prSet presAssocID="{FBFF797B-AB69-4A70-8DE3-B11CF76B7817}" presName="compositeA" presStyleCnt="0"/>
      <dgm:spPr/>
    </dgm:pt>
    <dgm:pt modelId="{9DC75EED-C50C-42FC-B479-BDABE4070CFC}" type="pres">
      <dgm:prSet presAssocID="{FBFF797B-AB69-4A70-8DE3-B11CF76B7817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57C8BE-B420-4164-8C77-FF4C442D549A}" type="pres">
      <dgm:prSet presAssocID="{FBFF797B-AB69-4A70-8DE3-B11CF76B7817}" presName="circleA" presStyleLbl="node1" presStyleIdx="0" presStyleCnt="3"/>
      <dgm:spPr/>
    </dgm:pt>
    <dgm:pt modelId="{B102D455-658C-486F-9195-48D0C66CA221}" type="pres">
      <dgm:prSet presAssocID="{FBFF797B-AB69-4A70-8DE3-B11CF76B7817}" presName="spaceA" presStyleCnt="0"/>
      <dgm:spPr/>
    </dgm:pt>
    <dgm:pt modelId="{A1D27F27-761B-43FA-9C0B-CF667A41ADBA}" type="pres">
      <dgm:prSet presAssocID="{C1D1C541-B000-4DF8-AFA8-3D2308DC5D91}" presName="space" presStyleCnt="0"/>
      <dgm:spPr/>
    </dgm:pt>
    <dgm:pt modelId="{3ED4EACC-281F-48DA-99D3-0213CF848D0A}" type="pres">
      <dgm:prSet presAssocID="{16D9DA6C-007F-4D01-B240-3467691AB9DC}" presName="compositeB" presStyleCnt="0"/>
      <dgm:spPr/>
    </dgm:pt>
    <dgm:pt modelId="{67AC542B-8E43-4292-8CAA-F536EB795653}" type="pres">
      <dgm:prSet presAssocID="{16D9DA6C-007F-4D01-B240-3467691AB9DC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A26304-D816-4B0B-AB6F-0D53BDCEE8B2}" type="pres">
      <dgm:prSet presAssocID="{16D9DA6C-007F-4D01-B240-3467691AB9DC}" presName="circleB" presStyleLbl="node1" presStyleIdx="1" presStyleCnt="3"/>
      <dgm:spPr/>
    </dgm:pt>
    <dgm:pt modelId="{E1D84FAC-8F2B-40D8-9E50-785CBDA99027}" type="pres">
      <dgm:prSet presAssocID="{16D9DA6C-007F-4D01-B240-3467691AB9DC}" presName="spaceB" presStyleCnt="0"/>
      <dgm:spPr/>
    </dgm:pt>
    <dgm:pt modelId="{E86D0EB8-16B3-442B-A9C1-0E9024E59AD6}" type="pres">
      <dgm:prSet presAssocID="{48CF8592-D249-40E7-A03F-C14282FAD64C}" presName="space" presStyleCnt="0"/>
      <dgm:spPr/>
    </dgm:pt>
    <dgm:pt modelId="{2E96D17B-F022-46D3-A0EC-F2EB528DA0B2}" type="pres">
      <dgm:prSet presAssocID="{4C34C2B8-C96F-4BE6-968A-78F65B15A71E}" presName="compositeA" presStyleCnt="0"/>
      <dgm:spPr/>
    </dgm:pt>
    <dgm:pt modelId="{C8497BFD-A781-45CF-A054-FD1A56C613A5}" type="pres">
      <dgm:prSet presAssocID="{4C34C2B8-C96F-4BE6-968A-78F65B15A71E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8D684B-F813-412C-8C19-5E3E213D4139}" type="pres">
      <dgm:prSet presAssocID="{4C34C2B8-C96F-4BE6-968A-78F65B15A71E}" presName="circleA" presStyleLbl="node1" presStyleIdx="2" presStyleCnt="3"/>
      <dgm:spPr/>
    </dgm:pt>
    <dgm:pt modelId="{2684C0F2-F6C4-4476-B317-082FDE2F835A}" type="pres">
      <dgm:prSet presAssocID="{4C34C2B8-C96F-4BE6-968A-78F65B15A71E}" presName="spaceA" presStyleCnt="0"/>
      <dgm:spPr/>
    </dgm:pt>
  </dgm:ptLst>
  <dgm:cxnLst>
    <dgm:cxn modelId="{9E5103C4-A046-40BA-A701-2B275D6CF1CC}" srcId="{F6F15995-7CE7-4F86-8A48-43FA5B65EE55}" destId="{4C34C2B8-C96F-4BE6-968A-78F65B15A71E}" srcOrd="2" destOrd="0" parTransId="{39C10960-B9E8-4943-A55A-D7B2A27E0431}" sibTransId="{08A54154-5215-4759-A002-C5BF3C370ED1}"/>
    <dgm:cxn modelId="{87A31789-EB67-499F-A2E5-AD5C93024674}" srcId="{F6F15995-7CE7-4F86-8A48-43FA5B65EE55}" destId="{16D9DA6C-007F-4D01-B240-3467691AB9DC}" srcOrd="1" destOrd="0" parTransId="{465C9064-612A-4463-A36C-0836F5C42D6F}" sibTransId="{48CF8592-D249-40E7-A03F-C14282FAD64C}"/>
    <dgm:cxn modelId="{04253351-458C-43F2-9B2B-884E8AE677CE}" type="presOf" srcId="{F6F15995-7CE7-4F86-8A48-43FA5B65EE55}" destId="{8990835C-22B8-49C7-AFC8-95CA2109C8E2}" srcOrd="0" destOrd="0" presId="urn:microsoft.com/office/officeart/2005/8/layout/hProcess11"/>
    <dgm:cxn modelId="{2A0E200C-C3FB-4162-B43D-AA2AE2CE30D1}" type="presOf" srcId="{4C34C2B8-C96F-4BE6-968A-78F65B15A71E}" destId="{C8497BFD-A781-45CF-A054-FD1A56C613A5}" srcOrd="0" destOrd="0" presId="urn:microsoft.com/office/officeart/2005/8/layout/hProcess11"/>
    <dgm:cxn modelId="{DE2C9602-5793-47F6-83AD-E9F5D79E1D29}" type="presOf" srcId="{16D9DA6C-007F-4D01-B240-3467691AB9DC}" destId="{67AC542B-8E43-4292-8CAA-F536EB795653}" srcOrd="0" destOrd="0" presId="urn:microsoft.com/office/officeart/2005/8/layout/hProcess11"/>
    <dgm:cxn modelId="{2CD8A782-E328-4538-AABC-C8C114201CAC}" type="presOf" srcId="{FBFF797B-AB69-4A70-8DE3-B11CF76B7817}" destId="{9DC75EED-C50C-42FC-B479-BDABE4070CFC}" srcOrd="0" destOrd="0" presId="urn:microsoft.com/office/officeart/2005/8/layout/hProcess11"/>
    <dgm:cxn modelId="{8D2DD739-AE53-4841-BE4F-784A0AC16EF8}" srcId="{F6F15995-7CE7-4F86-8A48-43FA5B65EE55}" destId="{FBFF797B-AB69-4A70-8DE3-B11CF76B7817}" srcOrd="0" destOrd="0" parTransId="{21E1BA6B-CB92-48A6-874A-325C61ED506E}" sibTransId="{C1D1C541-B000-4DF8-AFA8-3D2308DC5D91}"/>
    <dgm:cxn modelId="{AAE698A2-A811-490C-A8AC-AD948F9C3195}" type="presParOf" srcId="{8990835C-22B8-49C7-AFC8-95CA2109C8E2}" destId="{F181B879-F701-4DEB-8CE4-755E0463BDD0}" srcOrd="0" destOrd="0" presId="urn:microsoft.com/office/officeart/2005/8/layout/hProcess11"/>
    <dgm:cxn modelId="{2550D663-48DB-4DD5-ADF4-0C2519454BF6}" type="presParOf" srcId="{8990835C-22B8-49C7-AFC8-95CA2109C8E2}" destId="{4F631B41-A4A4-4631-B743-B2E76D304F72}" srcOrd="1" destOrd="0" presId="urn:microsoft.com/office/officeart/2005/8/layout/hProcess11"/>
    <dgm:cxn modelId="{59FE719A-4D6C-4C02-A0B1-60D99EC73A0E}" type="presParOf" srcId="{4F631B41-A4A4-4631-B743-B2E76D304F72}" destId="{54523211-A77A-4F02-A33D-7771A37F868C}" srcOrd="0" destOrd="0" presId="urn:microsoft.com/office/officeart/2005/8/layout/hProcess11"/>
    <dgm:cxn modelId="{29B6DC13-FB3E-40BA-8D49-6F16FE9BBA94}" type="presParOf" srcId="{54523211-A77A-4F02-A33D-7771A37F868C}" destId="{9DC75EED-C50C-42FC-B479-BDABE4070CFC}" srcOrd="0" destOrd="0" presId="urn:microsoft.com/office/officeart/2005/8/layout/hProcess11"/>
    <dgm:cxn modelId="{766DE65C-E62E-4048-A31C-5CFA96227353}" type="presParOf" srcId="{54523211-A77A-4F02-A33D-7771A37F868C}" destId="{5657C8BE-B420-4164-8C77-FF4C442D549A}" srcOrd="1" destOrd="0" presId="urn:microsoft.com/office/officeart/2005/8/layout/hProcess11"/>
    <dgm:cxn modelId="{E7D1B75A-3CBD-422F-B6E5-76AD344129D8}" type="presParOf" srcId="{54523211-A77A-4F02-A33D-7771A37F868C}" destId="{B102D455-658C-486F-9195-48D0C66CA221}" srcOrd="2" destOrd="0" presId="urn:microsoft.com/office/officeart/2005/8/layout/hProcess11"/>
    <dgm:cxn modelId="{595DDEDB-A4E9-4C79-AD59-36C3BC5C0F37}" type="presParOf" srcId="{4F631B41-A4A4-4631-B743-B2E76D304F72}" destId="{A1D27F27-761B-43FA-9C0B-CF667A41ADBA}" srcOrd="1" destOrd="0" presId="urn:microsoft.com/office/officeart/2005/8/layout/hProcess11"/>
    <dgm:cxn modelId="{C18A57BE-867C-45F2-8F3C-6274229DAACA}" type="presParOf" srcId="{4F631B41-A4A4-4631-B743-B2E76D304F72}" destId="{3ED4EACC-281F-48DA-99D3-0213CF848D0A}" srcOrd="2" destOrd="0" presId="urn:microsoft.com/office/officeart/2005/8/layout/hProcess11"/>
    <dgm:cxn modelId="{DD39D7FC-AEC2-4BD9-A8EB-BAF4D81F7CB0}" type="presParOf" srcId="{3ED4EACC-281F-48DA-99D3-0213CF848D0A}" destId="{67AC542B-8E43-4292-8CAA-F536EB795653}" srcOrd="0" destOrd="0" presId="urn:microsoft.com/office/officeart/2005/8/layout/hProcess11"/>
    <dgm:cxn modelId="{CDB88776-93B1-40BD-A9B6-1A5393615847}" type="presParOf" srcId="{3ED4EACC-281F-48DA-99D3-0213CF848D0A}" destId="{B1A26304-D816-4B0B-AB6F-0D53BDCEE8B2}" srcOrd="1" destOrd="0" presId="urn:microsoft.com/office/officeart/2005/8/layout/hProcess11"/>
    <dgm:cxn modelId="{FCB8601F-3E7D-4F82-BEE4-D78AFE902FC4}" type="presParOf" srcId="{3ED4EACC-281F-48DA-99D3-0213CF848D0A}" destId="{E1D84FAC-8F2B-40D8-9E50-785CBDA99027}" srcOrd="2" destOrd="0" presId="urn:microsoft.com/office/officeart/2005/8/layout/hProcess11"/>
    <dgm:cxn modelId="{6693B7F8-9B7D-4F86-A899-EAA5C744029C}" type="presParOf" srcId="{4F631B41-A4A4-4631-B743-B2E76D304F72}" destId="{E86D0EB8-16B3-442B-A9C1-0E9024E59AD6}" srcOrd="3" destOrd="0" presId="urn:microsoft.com/office/officeart/2005/8/layout/hProcess11"/>
    <dgm:cxn modelId="{268E83A4-2B17-4EFB-8D29-6421D6187939}" type="presParOf" srcId="{4F631B41-A4A4-4631-B743-B2E76D304F72}" destId="{2E96D17B-F022-46D3-A0EC-F2EB528DA0B2}" srcOrd="4" destOrd="0" presId="urn:microsoft.com/office/officeart/2005/8/layout/hProcess11"/>
    <dgm:cxn modelId="{54BDF6CA-AA62-4D43-B3A7-37C03A22EB57}" type="presParOf" srcId="{2E96D17B-F022-46D3-A0EC-F2EB528DA0B2}" destId="{C8497BFD-A781-45CF-A054-FD1A56C613A5}" srcOrd="0" destOrd="0" presId="urn:microsoft.com/office/officeart/2005/8/layout/hProcess11"/>
    <dgm:cxn modelId="{4142524C-0774-46AF-9E7E-3E9A8EA9F3FA}" type="presParOf" srcId="{2E96D17B-F022-46D3-A0EC-F2EB528DA0B2}" destId="{948D684B-F813-412C-8C19-5E3E213D4139}" srcOrd="1" destOrd="0" presId="urn:microsoft.com/office/officeart/2005/8/layout/hProcess11"/>
    <dgm:cxn modelId="{E557A520-F2CF-4E0B-AD06-6CC47667EB62}" type="presParOf" srcId="{2E96D17B-F022-46D3-A0EC-F2EB528DA0B2}" destId="{2684C0F2-F6C4-4476-B317-082FDE2F835A}" srcOrd="2" destOrd="0" presId="urn:microsoft.com/office/officeart/2005/8/layout/hProcess1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2020-04-21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2020-04-21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2020-04-21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2020-04-21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2020-04-21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2020-04-21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2020-04-21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2020-04-21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2020-04-21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2020-04-21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pPr/>
              <a:t>2020-04-21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defRPr>
            </a:lvl1pPr>
          </a:lstStyle>
          <a:p>
            <a:fld id="{0A473334-62CF-419E-9525-EB38B3AC1407}" type="datetimeFigureOut">
              <a:rPr lang="ko-KR" altLang="en-US" smtClean="0"/>
              <a:pPr/>
              <a:t>2020-04-21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defRPr>
            </a:lvl1pPr>
          </a:lstStyle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아리따-돋움4.0(OTF)-SemiBold" panose="02020603020101020101" pitchFamily="18" charset="-127"/>
          <a:ea typeface="아리따-돋움4.0(OTF)-SemiBold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아리따-돋움4.0(OTF)-SemiBold" panose="02020603020101020101" pitchFamily="18" charset="-127"/>
          <a:ea typeface="아리따-돋움4.0(OTF)-SemiBold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아리따-돋움4.0(OTF)-SemiBold" panose="02020603020101020101" pitchFamily="18" charset="-127"/>
          <a:ea typeface="아리따-돋움4.0(OTF)-SemiBold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아리따-돋움4.0(OTF)-SemiBold" panose="02020603020101020101" pitchFamily="18" charset="-127"/>
          <a:ea typeface="아리따-돋움4.0(OTF)-SemiBold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아리따-돋움4.0(OTF)-SemiBold" panose="02020603020101020101" pitchFamily="18" charset="-127"/>
          <a:ea typeface="아리따-돋움4.0(OTF)-SemiBold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아리따-돋움4.0(OTF)-SemiBold" panose="02020603020101020101" pitchFamily="18" charset="-127"/>
          <a:ea typeface="아리따-돋움4.0(OTF)-SemiBold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12.jpeg"/><Relationship Id="rId2" Type="http://schemas.openxmlformats.org/officeDocument/2006/relationships/image" Target="../media/image8.png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7.jpe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9.jpe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0400" y="1744612"/>
            <a:ext cx="10528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ln w="18000">
                  <a:noFill/>
                  <a:prstDash val="solid"/>
                  <a:miter lim="800000"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미세먼지와 호흡기 질환</a:t>
            </a:r>
          </a:p>
          <a:p>
            <a:pPr algn="ctr"/>
            <a:r>
              <a:rPr lang="ko-KR" altLang="en-US" sz="4400" b="1" dirty="0">
                <a:ln w="18000">
                  <a:noFill/>
                  <a:prstDash val="solid"/>
                  <a:miter lim="800000"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발생 간 영향분석</a:t>
            </a:r>
            <a:endParaRPr lang="en-US" altLang="ko-KR" sz="4400" b="1" dirty="0">
              <a:ln w="18000">
                <a:noFill/>
                <a:prstDash val="solid"/>
                <a:miter lim="800000"/>
              </a:ln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xmlns="" id="{547EC0E1-5F7D-429C-8D20-27C12699A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8800" y="4744980"/>
            <a:ext cx="60515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400" dirty="0">
                <a:solidFill>
                  <a:schemeClr val="bg2">
                    <a:lumMod val="10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데이터베이스기반 빅데이터 분석가 양성과정</a:t>
            </a:r>
            <a:endParaRPr kumimoji="0" lang="en-US" altLang="ko-KR" sz="1400" dirty="0">
              <a:solidFill>
                <a:schemeClr val="bg2">
                  <a:lumMod val="10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dirty="0">
                <a:solidFill>
                  <a:schemeClr val="bg2">
                    <a:lumMod val="10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2019-11-26 ~ 2020-04-29  (800</a:t>
            </a:r>
            <a:r>
              <a:rPr kumimoji="0" lang="ko-KR" altLang="en-US" sz="1400" dirty="0">
                <a:solidFill>
                  <a:schemeClr val="bg2">
                    <a:lumMod val="10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시간</a:t>
            </a:r>
            <a:r>
              <a:rPr kumimoji="0" lang="en-US" altLang="ko-KR" sz="1400" dirty="0">
                <a:solidFill>
                  <a:schemeClr val="bg2">
                    <a:lumMod val="10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/100</a:t>
            </a:r>
            <a:r>
              <a:rPr kumimoji="0" lang="ko-KR" altLang="en-US" sz="1400" dirty="0">
                <a:solidFill>
                  <a:schemeClr val="bg2">
                    <a:lumMod val="10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일</a:t>
            </a:r>
            <a:r>
              <a:rPr kumimoji="0" lang="en-US" altLang="ko-KR" sz="1400" dirty="0">
                <a:solidFill>
                  <a:schemeClr val="bg2">
                    <a:lumMod val="10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)</a:t>
            </a:r>
          </a:p>
          <a:p>
            <a:pPr algn="ctr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dirty="0">
                <a:solidFill>
                  <a:schemeClr val="bg2">
                    <a:lumMod val="10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4</a:t>
            </a:r>
            <a:r>
              <a:rPr kumimoji="0" lang="ko-KR" altLang="en-US" sz="1400" dirty="0" smtClean="0">
                <a:solidFill>
                  <a:schemeClr val="bg2">
                    <a:lumMod val="10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조 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- </a:t>
            </a:r>
            <a:r>
              <a:rPr kumimoji="0" lang="ko-KR" altLang="en-US" sz="1400" dirty="0">
                <a:solidFill>
                  <a:schemeClr val="bg2">
                    <a:lumMod val="10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강지혜 백종호 </a:t>
            </a:r>
            <a:r>
              <a:rPr kumimoji="0" lang="ko-KR" altLang="en-US" sz="1400" dirty="0" err="1">
                <a:solidFill>
                  <a:schemeClr val="bg2">
                    <a:lumMod val="10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신용준</a:t>
            </a:r>
            <a:r>
              <a:rPr kumimoji="0" lang="ko-KR" altLang="en-US" sz="1400" dirty="0">
                <a:solidFill>
                  <a:schemeClr val="bg2">
                    <a:lumMod val="10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이현빈 황태성</a:t>
            </a:r>
          </a:p>
        </p:txBody>
      </p:sp>
    </p:spTree>
    <p:extLst>
      <p:ext uri="{BB962C8B-B14F-4D97-AF65-F5344CB8AC3E}">
        <p14:creationId xmlns:p14="http://schemas.microsoft.com/office/powerpoint/2010/main" xmlns="" val="340116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전처리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미세먼지 데이터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(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세종 </a:t>
            </a:r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결측치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처리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105" name="Picture 3" descr="\\192.168.0.15\공유폴더\4. 과제\조별\4조\중간프로젝트\기상데이터(2016-2018)\결측치처리관련\2_공간자료결측치보완기법.PNG"/>
          <p:cNvPicPr>
            <a:picLocks noChangeAspect="1" noChangeArrowheads="1"/>
          </p:cNvPicPr>
          <p:nvPr/>
        </p:nvPicPr>
        <p:blipFill>
          <a:blip r:embed="rId2" cstate="print"/>
          <a:srcRect b="4184"/>
          <a:stretch>
            <a:fillRect/>
          </a:stretch>
        </p:blipFill>
        <p:spPr bwMode="auto">
          <a:xfrm>
            <a:off x="815414" y="2170956"/>
            <a:ext cx="5088565" cy="3472607"/>
          </a:xfrm>
          <a:prstGeom prst="rect">
            <a:avLst/>
          </a:prstGeom>
          <a:noFill/>
        </p:spPr>
      </p:pic>
      <p:pic>
        <p:nvPicPr>
          <p:cNvPr id="106" name="Picture 4" descr="C:\Users\acorn\Desktop\세종시반경25km.PNG"/>
          <p:cNvPicPr>
            <a:picLocks noChangeAspect="1" noChangeArrowheads="1"/>
          </p:cNvPicPr>
          <p:nvPr/>
        </p:nvPicPr>
        <p:blipFill>
          <a:blip r:embed="rId3" cstate="print"/>
          <a:srcRect l="14257" t="4774" r="10569"/>
          <a:stretch>
            <a:fillRect/>
          </a:stretch>
        </p:blipFill>
        <p:spPr bwMode="auto">
          <a:xfrm>
            <a:off x="6576053" y="2219501"/>
            <a:ext cx="4320480" cy="3343129"/>
          </a:xfrm>
          <a:prstGeom prst="rect">
            <a:avLst/>
          </a:prstGeom>
          <a:noFill/>
        </p:spPr>
      </p:pic>
      <p:sp>
        <p:nvSpPr>
          <p:cNvPr id="107" name="직사각형 106"/>
          <p:cNvSpPr/>
          <p:nvPr/>
        </p:nvSpPr>
        <p:spPr>
          <a:xfrm>
            <a:off x="815413" y="1575728"/>
            <a:ext cx="10945216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1400" b="1" dirty="0">
                <a:latin typeface="10X10" panose="020B0600000101010101" charset="-127"/>
                <a:ea typeface="10X10" panose="020B0600000101010101" charset="-127"/>
              </a:rPr>
              <a:t> 지리적 자료 </a:t>
            </a:r>
            <a:r>
              <a:rPr lang="ko-KR" altLang="en-US" sz="1400" b="1" dirty="0" err="1">
                <a:latin typeface="10X10" panose="020B0600000101010101" charset="-127"/>
                <a:ea typeface="10X10" panose="020B0600000101010101" charset="-127"/>
              </a:rPr>
              <a:t>결측치</a:t>
            </a:r>
            <a:r>
              <a:rPr lang="ko-KR" altLang="en-US" sz="1400" b="1" dirty="0">
                <a:latin typeface="10X10" panose="020B0600000101010101" charset="-127"/>
                <a:ea typeface="10X10" panose="020B0600000101010101" charset="-127"/>
              </a:rPr>
              <a:t> 보완 기법 </a:t>
            </a:r>
            <a:r>
              <a:rPr lang="ko-KR" altLang="en-US" sz="1400" b="1" dirty="0" err="1">
                <a:latin typeface="10X10" panose="020B0600000101010101" charset="-127"/>
                <a:ea typeface="10X10" panose="020B0600000101010101" charset="-127"/>
              </a:rPr>
              <a:t>서치</a:t>
            </a:r>
            <a:r>
              <a:rPr lang="ko-KR" altLang="en-US" sz="1400" b="1" dirty="0"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en-US" altLang="ko-KR" sz="1400" b="1" dirty="0">
                <a:latin typeface="10X10" panose="020B0600000101010101" charset="-127"/>
                <a:ea typeface="10X10" panose="020B0600000101010101" charset="-127"/>
              </a:rPr>
              <a:t>-&gt; </a:t>
            </a:r>
            <a:r>
              <a:rPr lang="ko-KR" altLang="en-US" sz="1400" b="1" dirty="0">
                <a:latin typeface="10X10" panose="020B0600000101010101" charset="-127"/>
                <a:ea typeface="10X10" panose="020B0600000101010101" charset="-127"/>
              </a:rPr>
              <a:t>지역평균법 적용</a:t>
            </a:r>
            <a:endParaRPr lang="en-US" altLang="ko-KR" sz="1400" b="1" dirty="0">
              <a:latin typeface="10X10" panose="020B0600000101010101" charset="-127"/>
              <a:ea typeface="10X10" panose="020B0600000101010101" charset="-127"/>
            </a:endParaRPr>
          </a:p>
          <a:p>
            <a:pPr>
              <a:buFont typeface="Wingdings" pitchFamily="2" charset="2"/>
              <a:buChar char="Ø"/>
            </a:pPr>
            <a:r>
              <a:rPr lang="en-US" altLang="ko-KR" sz="1400" b="1" dirty="0"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ko-KR" altLang="en-US" sz="1400" b="1" dirty="0">
                <a:latin typeface="10X10" panose="020B0600000101010101" charset="-127"/>
                <a:ea typeface="10X10" panose="020B0600000101010101" charset="-127"/>
              </a:rPr>
              <a:t>전국 시 평균 면적</a:t>
            </a:r>
            <a:r>
              <a:rPr lang="en-US" altLang="ko-KR" sz="1400" b="1" dirty="0">
                <a:latin typeface="10X10" panose="020B0600000101010101" charset="-127"/>
                <a:ea typeface="10X10" panose="020B0600000101010101" charset="-127"/>
              </a:rPr>
              <a:t>(608.10 km2)</a:t>
            </a:r>
            <a:r>
              <a:rPr lang="ko-KR" altLang="en-US" sz="1400" b="1" dirty="0">
                <a:latin typeface="10X10" panose="020B0600000101010101" charset="-127"/>
                <a:ea typeface="10X10" panose="020B0600000101010101" charset="-127"/>
              </a:rPr>
              <a:t> </a:t>
            </a:r>
            <a:r>
              <a:rPr lang="en-US" altLang="ko-KR" sz="1400" b="1" dirty="0">
                <a:latin typeface="10X10" panose="020B0600000101010101" charset="-127"/>
                <a:ea typeface="10X10" panose="020B0600000101010101" charset="-127"/>
              </a:rPr>
              <a:t>-&gt; </a:t>
            </a:r>
            <a:r>
              <a:rPr lang="ko-KR" altLang="en-US" sz="1400" b="1" dirty="0">
                <a:latin typeface="10X10" panose="020B0600000101010101" charset="-127"/>
                <a:ea typeface="10X10" panose="020B0600000101010101" charset="-127"/>
              </a:rPr>
              <a:t>약 </a:t>
            </a:r>
            <a:r>
              <a:rPr lang="en-US" altLang="ko-KR" sz="1400" b="1" dirty="0">
                <a:latin typeface="10X10" panose="020B0600000101010101" charset="-127"/>
                <a:ea typeface="10X10" panose="020B0600000101010101" charset="-127"/>
              </a:rPr>
              <a:t>25 km</a:t>
            </a:r>
            <a:r>
              <a:rPr lang="ko-KR" altLang="en-US" sz="1400" b="1" dirty="0">
                <a:latin typeface="10X10" panose="020B0600000101010101" charset="-127"/>
                <a:ea typeface="10X10" panose="020B0600000101010101" charset="-127"/>
              </a:rPr>
              <a:t>를 영향반경으로 설정</a:t>
            </a:r>
            <a:r>
              <a:rPr lang="en-US" altLang="ko-KR" sz="1400" b="1" dirty="0">
                <a:latin typeface="10X10" panose="020B0600000101010101" charset="-127"/>
                <a:ea typeface="10X10" panose="020B0600000101010101" charset="-127"/>
              </a:rPr>
              <a:t>, </a:t>
            </a:r>
            <a:r>
              <a:rPr lang="ko-KR" altLang="en-US" sz="1400" b="1" dirty="0">
                <a:latin typeface="10X10" panose="020B0600000101010101" charset="-127"/>
                <a:ea typeface="10X10" panose="020B0600000101010101" charset="-127"/>
              </a:rPr>
              <a:t>반경 내 측정된 데이터 사용</a:t>
            </a:r>
            <a:endParaRPr lang="en-US" altLang="ko-KR" sz="1400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911424" y="3755132"/>
            <a:ext cx="4800533" cy="360040"/>
          </a:xfrm>
          <a:prstGeom prst="rect">
            <a:avLst/>
          </a:prstGeom>
          <a:noFill/>
          <a:ln>
            <a:solidFill>
              <a:srgbClr val="FF34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8112224" y="3227613"/>
            <a:ext cx="10438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u="sng" dirty="0" err="1">
                <a:solidFill>
                  <a:srgbClr val="2D1152"/>
                </a:solidFill>
                <a:latin typeface="10X10" panose="020B0600000101010101" charset="-127"/>
                <a:ea typeface="10X10" panose="020B0600000101010101" charset="-127"/>
              </a:rPr>
              <a:t>세종시</a:t>
            </a:r>
            <a:endParaRPr lang="en-US" altLang="ko-KR" b="1" u="sng" dirty="0">
              <a:solidFill>
                <a:srgbClr val="2D1152"/>
              </a:solidFill>
              <a:latin typeface="10X10" panose="020B0600000101010101" charset="-127"/>
              <a:ea typeface="10X10" panose="020B0600000101010101" charset="-127"/>
            </a:endParaRPr>
          </a:p>
          <a:p>
            <a:r>
              <a:rPr lang="en-US" altLang="ko-KR" b="1" u="sng" dirty="0">
                <a:solidFill>
                  <a:srgbClr val="2D1152"/>
                </a:solidFill>
                <a:latin typeface="10X10" panose="020B0600000101010101" charset="-127"/>
                <a:ea typeface="10X10" panose="020B0600000101010101" charset="-127"/>
              </a:rPr>
              <a:t>(</a:t>
            </a:r>
            <a:r>
              <a:rPr lang="ko-KR" altLang="en-US" b="1" u="sng" dirty="0" err="1">
                <a:solidFill>
                  <a:srgbClr val="2D1152"/>
                </a:solidFill>
                <a:latin typeface="10X10" panose="020B0600000101010101" charset="-127"/>
                <a:ea typeface="10X10" panose="020B0600000101010101" charset="-127"/>
              </a:rPr>
              <a:t>결측점</a:t>
            </a:r>
            <a:r>
              <a:rPr lang="en-US" altLang="ko-KR" b="1" u="sng" dirty="0">
                <a:solidFill>
                  <a:srgbClr val="2D1152"/>
                </a:solidFill>
                <a:latin typeface="10X10" panose="020B0600000101010101" charset="-127"/>
                <a:ea typeface="10X10" panose="020B0600000101010101" charset="-127"/>
              </a:rPr>
              <a:t>)</a:t>
            </a:r>
            <a:endParaRPr lang="ko-KR" altLang="en-US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9840417" y="2363516"/>
            <a:ext cx="8771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청주시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9648395" y="4379740"/>
            <a:ext cx="8771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대전시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6288022" y="4163716"/>
            <a:ext cx="8771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latin typeface="10X10" panose="020B0600000101010101" charset="-127"/>
                <a:ea typeface="10X10" panose="020B0600000101010101" charset="-127"/>
              </a:rPr>
              <a:t>공주시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157168" y="6148753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지역 평균을 이용한 세종 </a:t>
            </a:r>
            <a:r>
              <a:rPr lang="ko-KR" altLang="en-US" sz="1600" b="1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결측치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처리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787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전처리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미세먼지 데이터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(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오염물질 기하평균 처리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8985" t="47345" r="38951" b="24279"/>
          <a:stretch>
            <a:fillRect/>
          </a:stretch>
        </p:blipFill>
        <p:spPr bwMode="auto">
          <a:xfrm>
            <a:off x="5700713" y="1803907"/>
            <a:ext cx="5863866" cy="2810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404812" y="2041863"/>
            <a:ext cx="49958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ea typeface="아리따-돋움4.0(OTF)-Bold"/>
              </a:rPr>
              <a:t>기하평균</a:t>
            </a:r>
            <a:r>
              <a:rPr lang="en-US" altLang="ko-KR" sz="1600" b="1" dirty="0" smtClean="0">
                <a:ea typeface="아리따-돋움4.0(OTF)-Bold"/>
              </a:rPr>
              <a:t>(geometric mean)</a:t>
            </a:r>
          </a:p>
          <a:p>
            <a:endParaRPr lang="en-US" altLang="ko-KR" sz="1600" b="1" dirty="0" smtClean="0">
              <a:ea typeface="아리따-돋움4.0(OTF)-Bold"/>
            </a:endParaRPr>
          </a:p>
          <a:p>
            <a:r>
              <a:rPr lang="ko-KR" altLang="en-US" sz="1600" dirty="0" smtClean="0">
                <a:ea typeface="아리따-돋움4.0(OTF)-Bold"/>
              </a:rPr>
              <a:t>기하평균은 넓이</a:t>
            </a:r>
            <a:r>
              <a:rPr lang="en-US" altLang="ko-KR" sz="1600" dirty="0" smtClean="0">
                <a:ea typeface="아리따-돋움4.0(OTF)-Bold"/>
              </a:rPr>
              <a:t>, </a:t>
            </a:r>
            <a:r>
              <a:rPr lang="ko-KR" altLang="en-US" sz="1600" dirty="0" smtClean="0">
                <a:ea typeface="아리따-돋움4.0(OTF)-Bold"/>
              </a:rPr>
              <a:t>부피</a:t>
            </a:r>
            <a:r>
              <a:rPr lang="en-US" altLang="ko-KR" sz="1600" dirty="0" smtClean="0">
                <a:ea typeface="아리따-돋움4.0(OTF)-Bold"/>
              </a:rPr>
              <a:t>, </a:t>
            </a:r>
            <a:r>
              <a:rPr lang="ko-KR" altLang="en-US" sz="1600" dirty="0" smtClean="0">
                <a:ea typeface="아리따-돋움4.0(OTF)-Bold"/>
              </a:rPr>
              <a:t>비율 등 </a:t>
            </a:r>
            <a:r>
              <a:rPr lang="ko-KR" altLang="en-US" sz="1600" b="1" dirty="0" smtClean="0">
                <a:ea typeface="아리따-돋움4.0(OTF)-Bold"/>
              </a:rPr>
              <a:t>곱셈</a:t>
            </a:r>
            <a:r>
              <a:rPr lang="ko-KR" altLang="en-US" sz="1600" dirty="0" smtClean="0">
                <a:ea typeface="아리따-돋움4.0(OTF)-Bold"/>
              </a:rPr>
              <a:t>으로 이루어지는 값들의 평균을 구하는 데 주로 사용된다</a:t>
            </a:r>
            <a:r>
              <a:rPr lang="en-US" altLang="ko-KR" sz="1600" dirty="0" smtClean="0">
                <a:ea typeface="아리따-돋움4.0(OTF)-Bold"/>
              </a:rPr>
              <a:t>. </a:t>
            </a:r>
            <a:r>
              <a:rPr lang="ko-KR" altLang="en-US" sz="1600" dirty="0" smtClean="0">
                <a:ea typeface="아리따-돋움4.0(OTF)-Bold"/>
              </a:rPr>
              <a:t>기하평균의 식은 다음과 같다</a:t>
            </a:r>
            <a:r>
              <a:rPr lang="en-US" altLang="ko-KR" sz="1600" dirty="0" smtClean="0">
                <a:ea typeface="아리따-돋움4.0(OTF)-Bold"/>
              </a:rPr>
              <a:t>.</a:t>
            </a:r>
          </a:p>
          <a:p>
            <a:endParaRPr lang="en-US" altLang="ko-KR" sz="1600" dirty="0" smtClean="0">
              <a:ea typeface="아리따-돋움4.0(OTF)-Bold"/>
            </a:endParaRPr>
          </a:p>
          <a:p>
            <a:endParaRPr lang="en-US" altLang="ko-KR" sz="1600" dirty="0" smtClean="0">
              <a:ea typeface="아리따-돋움4.0(OTF)-Bold"/>
            </a:endParaRPr>
          </a:p>
          <a:p>
            <a:r>
              <a:rPr lang="ko-KR" altLang="en-US" sz="1600" dirty="0" smtClean="0">
                <a:ea typeface="아리따-돋움4.0(OTF)-Bold"/>
              </a:rPr>
              <a:t/>
            </a:r>
            <a:br>
              <a:rPr lang="ko-KR" altLang="en-US" sz="1600" dirty="0" smtClean="0">
                <a:ea typeface="아리따-돋움4.0(OTF)-Bold"/>
              </a:rPr>
            </a:br>
            <a:endParaRPr lang="ko-KR" altLang="en-US" sz="1600" dirty="0">
              <a:ea typeface="아리따-돋움4.0(OTF)-Bold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 l="55968" t="63275" r="33333" b="30770"/>
          <a:stretch>
            <a:fillRect/>
          </a:stretch>
        </p:blipFill>
        <p:spPr bwMode="auto">
          <a:xfrm>
            <a:off x="391292" y="3629029"/>
            <a:ext cx="4786076" cy="144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157168" y="6148753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오염물질을 기하 평균으로 계산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787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17207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전처리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의료 데이터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(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호흡기 질환 진료데이터 추출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33548" t="11464" r="11371" b="11861"/>
          <a:stretch>
            <a:fillRect/>
          </a:stretch>
        </p:blipFill>
        <p:spPr bwMode="auto">
          <a:xfrm>
            <a:off x="6362425" y="1594210"/>
            <a:ext cx="4796113" cy="3592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 l="32661" t="25012" r="21532" b="56973"/>
          <a:stretch>
            <a:fillRect/>
          </a:stretch>
        </p:blipFill>
        <p:spPr bwMode="auto">
          <a:xfrm>
            <a:off x="469644" y="1761509"/>
            <a:ext cx="5751871" cy="1578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 l="32109" t="35285" r="22339" b="23414"/>
          <a:stretch>
            <a:fillRect/>
          </a:stretch>
        </p:blipFill>
        <p:spPr bwMode="auto">
          <a:xfrm>
            <a:off x="471489" y="3452507"/>
            <a:ext cx="5130451" cy="251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0" y="6148753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호흡기 질환 </a:t>
            </a:r>
            <a:r>
              <a:rPr lang="en-US" altLang="ko-KR" sz="1600" b="1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Jcase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만 뽑아서 호흡기 의료 데이터 관리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787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전처리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전체 데이터 셋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(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풍향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/>
        </p:nvGraphicFramePr>
        <p:xfrm>
          <a:off x="771528" y="2020888"/>
          <a:ext cx="10558464" cy="3611920"/>
        </p:xfrm>
        <a:graphic>
          <a:graphicData uri="http://schemas.openxmlformats.org/drawingml/2006/table">
            <a:tbl>
              <a:tblPr/>
              <a:tblGrid>
                <a:gridCol w="651422"/>
                <a:gridCol w="651422"/>
                <a:gridCol w="1073638"/>
                <a:gridCol w="651422"/>
                <a:gridCol w="651422"/>
                <a:gridCol w="651422"/>
                <a:gridCol w="651422"/>
                <a:gridCol w="832373"/>
                <a:gridCol w="796183"/>
                <a:gridCol w="651422"/>
                <a:gridCol w="651422"/>
                <a:gridCol w="651422"/>
                <a:gridCol w="772056"/>
                <a:gridCol w="1221416"/>
              </a:tblGrid>
              <a:tr h="394907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시도코드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일시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발생건수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시도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평균기온</a:t>
                      </a: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(°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C)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최저기온</a:t>
                      </a: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(°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C)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최고기온</a:t>
                      </a: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(°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C)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평균 풍속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m/s)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평균 현지기압</a:t>
                      </a: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(hPa)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 최심신적설</a:t>
                      </a: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(cm)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일강수량</a:t>
                      </a: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mm)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강수 계속시간</a:t>
                      </a: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(hr)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최다풍향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(16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방위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35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2016-01-01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217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서울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1.2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-3.3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1.6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1019.9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35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2016-01-02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2200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서울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5.7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9.5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1012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35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2016-01-03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267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서울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6.5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5.1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9.4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1.8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1008.9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35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2016-01-04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3244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서울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-2.5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5.3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3.1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1013.1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35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2016-01-05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2163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서울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-2.7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-4.8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1.5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2.3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1016.9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35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2016-01-06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2197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서울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-1.7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-4.9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1.7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1.8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1014.7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35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2016-01-07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2134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서울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-3.4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-5.9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1.4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2.5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1013.9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35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2016-01-08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2332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서울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-3.3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-6.9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1012.6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16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35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9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2016-01-09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1824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서울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-2.1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-6.2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2.4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2.1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1014.3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35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2016-01-10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207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서울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0.3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-2.7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3.8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2.6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1015.5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35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2016-01-11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3113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서울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-3.8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-6.5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0.9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2.8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1016.1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35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2016-01-12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2029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서울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-5.2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-9.1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0.7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2.5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1013.3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35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2016-01-13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1985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서울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-4.5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-8.2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0.1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1009.5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0.5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0.4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3.42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</a:t>
                      </a:r>
                    </a:p>
                  </a:txBody>
                  <a:tcPr marL="6967" marR="6967" marT="696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0" y="6148753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최대 빈도와 풍속을 이용한 최다풍향 평균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787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전처리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전체 데이터 셋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(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발병률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571623" y="1919345"/>
          <a:ext cx="8943974" cy="3652776"/>
        </p:xfrm>
        <a:graphic>
          <a:graphicData uri="http://schemas.openxmlformats.org/drawingml/2006/table">
            <a:tbl>
              <a:tblPr/>
              <a:tblGrid>
                <a:gridCol w="1034207"/>
                <a:gridCol w="1034207"/>
                <a:gridCol w="1704525"/>
                <a:gridCol w="1034207"/>
                <a:gridCol w="1034207"/>
                <a:gridCol w="1034207"/>
                <a:gridCol w="1034207"/>
                <a:gridCol w="1034207"/>
              </a:tblGrid>
              <a:tr h="221640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latin typeface="맑은 고딕"/>
                        <a:ea typeface="아리따-돋움4.0(OTF)-Bold"/>
                      </a:endParaRP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시도코드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일시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발생건수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시도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년도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인구수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발병률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2016-01-01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217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0.002213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2016-01-02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2200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0.022436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3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2016-01-03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267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0.002723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4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2016-01-04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3244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0.033083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5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2016-01-05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2163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0.022059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2197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0.022406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7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2016-01-07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2134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0.021763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8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2016-01-08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2332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0.023783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2016-01-09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1824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0.018602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10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2016-01-10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207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0.002111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3113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0.031747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12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2016-01-12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2029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0.020692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13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2016-01-13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1985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0.020244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14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2016-01-14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2056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0.020968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15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2016-01-15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2364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0.024109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14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11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2016-01-16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1847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서울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2016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9805506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  <a:ea typeface="아리따-돋움4.0(OTF)-Bold"/>
                        </a:rPr>
                        <a:t>0.018836</a:t>
                      </a:r>
                    </a:p>
                  </a:txBody>
                  <a:tcPr marL="4479" marR="4479" marT="44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0" y="6148753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당해 년도의 시도의 인구수를 이용한 발병률 계산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787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시각화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기상데이터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18433" name="Picture 1" descr="C:\App\r_workspace\final_r\jpg\정제\weather\연도별 월 평균 강수량(mm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12" y="1600201"/>
            <a:ext cx="5486400" cy="3657600"/>
          </a:xfrm>
          <a:prstGeom prst="rect">
            <a:avLst/>
          </a:prstGeom>
          <a:noFill/>
        </p:spPr>
      </p:pic>
      <p:pic>
        <p:nvPicPr>
          <p:cNvPr id="18434" name="Picture 2" descr="C:\App\r_workspace\final_r\jpg\정제\weather\연도별 월 평균기온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7875" y="1643063"/>
            <a:ext cx="5486400" cy="3657600"/>
          </a:xfrm>
          <a:prstGeom prst="rect">
            <a:avLst/>
          </a:prstGeom>
          <a:noFill/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0" y="6148753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연도별 기상요인의 변화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237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1435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시각화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미세먼지데이터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&amp; 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진료데이터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37890" name="Picture 2" descr="C:\App\r_workspace\final_r\jpg\정제\weather\2016년 월 평균 미세먼지와 월별 진료건수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3" y="1600197"/>
            <a:ext cx="4100513" cy="4133851"/>
          </a:xfrm>
          <a:prstGeom prst="rect">
            <a:avLst/>
          </a:prstGeom>
          <a:noFill/>
        </p:spPr>
      </p:pic>
      <p:pic>
        <p:nvPicPr>
          <p:cNvPr id="37891" name="Picture 3" descr="C:\App\r_workspace\final_r\jpg\정제\weather\2017년 월 평균 미세먼지와 월별 진료건수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14774" y="1528764"/>
            <a:ext cx="4214811" cy="4243386"/>
          </a:xfrm>
          <a:prstGeom prst="rect">
            <a:avLst/>
          </a:prstGeom>
          <a:noFill/>
        </p:spPr>
      </p:pic>
      <p:pic>
        <p:nvPicPr>
          <p:cNvPr id="37892" name="Picture 4" descr="C:\App\r_workspace\final_r\jpg\정제\weather\2018년 월 평균 미세먼지와 월별 진료건수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7772" y="1455022"/>
            <a:ext cx="3970853" cy="4331416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0" y="6148753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연도별 진료건수와  미세먼지간의 관계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237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시각화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의료데이터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38914" name="Picture 2" descr="C:\App\r_workspace\final_r\jpg\정제\medical\2018년 질병코드별 발병건수.png"/>
          <p:cNvPicPr>
            <a:picLocks noChangeAspect="1" noChangeArrowheads="1"/>
          </p:cNvPicPr>
          <p:nvPr/>
        </p:nvPicPr>
        <p:blipFill>
          <a:blip r:embed="rId2"/>
          <a:srcRect l="37406" r="33777" b="13047"/>
          <a:stretch>
            <a:fillRect/>
          </a:stretch>
        </p:blipFill>
        <p:spPr bwMode="auto">
          <a:xfrm>
            <a:off x="806551" y="1531990"/>
            <a:ext cx="3952568" cy="4174254"/>
          </a:xfrm>
          <a:prstGeom prst="rect">
            <a:avLst/>
          </a:prstGeom>
          <a:noFill/>
        </p:spPr>
      </p:pic>
      <p:pic>
        <p:nvPicPr>
          <p:cNvPr id="38915" name="Picture 3" descr="C:\App\r_workspace\final_r\jpg\정제\medical\2018년 호흡기 질환 발병건수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91075" y="1489075"/>
            <a:ext cx="7400925" cy="4800600"/>
          </a:xfrm>
          <a:prstGeom prst="rect">
            <a:avLst/>
          </a:prstGeom>
          <a:noFill/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442913" y="603445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질병코드의 비율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6338888" y="605826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시도별 호흡기질환 발생건수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237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요인 분석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(</a:t>
            </a:r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시계열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분석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7410" name="AutoShape 2" descr="data:image/png;base64,iVBORw0KGgoAAAANSUhEUgAABUAAAAPACAMAAADDuCPrAAABYlBMVEUAAAAAACsAAFUAKysAK1UAK4AAVaoAsPYAv30rAAArACsrAFUrKwArKysrK1UrK4ArVYArVaorgIArgKorgNQzMzNNTU1NTWtNTYhNa4hNa6ZNiMRVAABVACtVAFVVKwBVKytVK1VVVQBVVVVVVYBVgIBVgKpVgNRVqtRVqv9rTU1ra2tra4hriKZriMRrpuGAKwCAKyuAVSuAVVWAVYCAgKqAqqqAqtSA1KqA1P+ITU2Ia02Ia2uIpqaIpsSIpuGIxOGIxP+jpQCma02ma2umiGumxOGm4f+qVQCqVSuqgCuqgFWqgICqqoCqqqqqqtSq1ICq1NSq1P+q///EiE3EiGvExKbE4f/E///UgCvUqlXUqoDU1KrU1NTU1P/U/9TU///hpmvhxIjhxKbh///na/Pr6+vy8vL4dm3/qlX/xIj/1ID/1Kr/1NT/4ab/4cT/4eH//6r//8T//9T//+H///9+hYNvAAAACXBIWXMAAB2HAAAdhwGP5fFlAAAgAElEQVR4nO29C5skx3lm1wMCUM+apME12OAFu8BauxQBm+IIay0NSLZXoiUOxF3JJCGTQ4A0ILLbO7h60Kj/77pXXr6IjPgyMuPNqnOeB5iuqqzMt96MOp23qr5aAQCAi6vaAQAAlgoCBQBwgkABAJwgUAAAJwgUAMAJAgUAcIJAAQCcIFAAACcIFADACQIFAHCCQAEAnCBQAAAnCBQAwAkCBQBwgkABAJzUFuiTq5crzuNx5Jlpc71/dPVG5OHJX94nD5/71enWp289vLr62g8+TFr6k6sXxy4d4MIpLtCnV33eOD34wv7NfRCP6/259cSDb/1+f7M5j/V82xwWuFo9e7UXKlugpzv35moJNP7yItGihCraJmgJ9Ml+xg/eiD/z8CgCBRjHEgX67sETf7a7XUKgT3uPVRRoe7P2iRFy89SeQNf+3PxS+fStQ+Mugb7/+nr+3/xlf+kA0GW6XfjHxvszR6Cf/fz1hxtLfvMHHc+8u/PEZ+9anrh/9ODtxrSfPOxaqjXBrALt0I/WyOgR6CcPr45bngeMpUd/w63u3+08E4EChJlMoOu3c/Po3I6WYcLv8dVuM+rItz5szePwfv+t4YlBga63Q0+6MHfh9/oaK9DoyzOjdRP0ltleTlegpxcTXXpcoI+vHqx/YW00+nJo6QBwYCqBrt/D3+hvglpvXvP9udbv1Uv/tBHMZ5tdyqaKG9J77BDoes6nqR0CPZEr0PG78KflvLjqCfTZq6dXvt87j8vvsRHg6Wmrfj83BAoQZiKB3m924Pt6agk0so+73kx8/ngUbvXpa60jmSdP7PWYtQv/pKnjKQU6wTHQduyeQE+vax9k4Px9c8vzOOcXjxFeDCwdAA5MI9BPH23ewes34bfajkg9SPikvfvf3O1unjXZOyNHoBttnLaMi+zCn/aB478fOtEiDAh0/fB4gW6LePCT9p2N305P96sAgQKEmUKg9z9/uDPn/btXD37YfCRVoF2xNW4PCjS6mbfZsHp62q8WFej6F0Zj2b0gW/ftt4FDu/Avm888ZVmvohd+96hzeLmxfo6zQ6AAYcoL9IO3Hp60+dv1z//htDOeepblcWfnsnHFzeAufEyg99st4ydHb0x5Eml4Fz6oprUhG4ePe0GOxxG6J5EOTxo6hXW/Xi2bCjbnik6X065aPY+6UBfgQigs0Gebt+6DxoVH9+9uNpde2L/J0wUa3AIdOIkU5dPXdvulvz0oPiDQraKLn4VPF+jT1mmzbpD19ul2Mc7LmH73X19fP/D8Tw6NbD669AtjUY8RKMAQpbdAP3n4zc5xtfv3X28cWIvt456IHANdz+Mwu6eDJmoHWe+2Pr+b7cYbmx/bAt0fEdhv4z45bOS1g50YeRlTJOijq+b5nW5FT/YzjVxIHzmDvn0Fz5/W0QcbnR42PJ/0f1EhUIAw834WPuMs/AuBs/C7SxV3F9J3PHE8NthlO91GS6fZ/PZfvb2aQKBpL2+AtRT/obEP35nH8QLbyEc53zafueX+0fN/2T6vdv9fXt//XmELFCAP0S8T6V4H+svmg+8GPBEX6OrZ6z9cdYgLNNscYYEOROulMs4InR7dK7sv0LwvEzHgGChAFrUFGqL1SaSXPuw+OOgJz/v+KNDeuX03HoFuLyB6ctpabgd5stmOfnzcBm4LdCychQfIoqxAsza0Bvjs59/Yfxb+98MT9wi873sfhTK2QPdOCpnjSXcWGV9nd9ywjHhvd8B3f61nbx6780tTCZTrQAGymF2gvUli70//u3eUQKNXoU8s0Pv91UjNc+qneazvPVZp7MIPlju0gvgkEkAO0+3CR45ujhVoRIOd76zrnQWKzb/5WZ5UcxhfqHz/X17/+mbJX+tsO6dFO35Cff0if9gN8tuHrV9F5QV61DafhQdIYHaBZk21QIEevw9uS/PobUq09eyO9x4uVzoG2V73fjoWYgg0+vKSHuXbmAAyWOgWaOvzRZH3eNuJA/NPE2h8F35zsdRL/7Td8vxs85ms8OIt9a2f3TDku+0vJl3v3Lde9yQCPV7iYB6BBYAWFybQoWOgjculfAJ90rrk6tNH4T+bYarvk3/XvGDrSWcL9C/+rDeD4gLlG+kB0qkg0IHTxgknoiICHdhPtgXa/5Dl+v6wQCN/Sqi7R/+09UV80WhBQkE8x0BT5uuZCuAyuTiBWl/CuRfo176xA4FmTwVwmegJNIGoQKOztwVq4hJobBd+IFp2EFOgyS8PgQKMB4GG8Ak0chIJgQKcG/VPIkUvRLfJuYypbcz+H2UKLj35JFJbixmXMSWqacwufKxcBAowFgSamX9IoBkX0iNQgIVT+0J6XWTyR4OMOCKCQAHGovptTAAA8iBQAAAnCBQAwAkCBQBwgkABAJwgUAAAJwgUAMAJAgUAcIJAAQCcIFAAACcIFADACQIFAHCCQAEAnCBQAAAnCBQAwAkCBQBwgkABAJwgUAAAJ0UFepdKxqQ1UE6nXZ12OO10tQPEmLa6kg6aGw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t0A/f/N7f+zel9HYhKtjPMrptKvTDqedrnaAGAg0hFegX/30BoHWQLs67XDa6WoHiIFAQ3gF+tENAq2CdnXa4bTT1Q4QA4GGcAr08zcRaB20q9MOp52udoAYCDSET6DrHfj/jWOgVdCuTjucdrraAWIg0BA+gb53831OItVBuzrtcNrpageIgUBDuAT68Xr3vSnQb+8plgoAYAF4BPrlO6/8bIVAAeDS8Qj0vZsfcx1oLbSr0w6nna52gBjswodwCPSj7fl3BFoH7eq0w2mnqx0gBgINkS/Qz99c78Aj0FpoV6cdTjtd7QAxEGiIfIF+dHPkO79pP5TR2ISrYzzK6bSr0w6nna52gBgINAQCNVBOp12ddjjtdLUDxECgIfgyEQPldNrVaYfTTlc7QAwEGgKBGiin065OO5x2utoBYiDQEAjUQDmddnXa4bTT1Q4QA4GGQKAGyum0q9MOp52udoAYCDQE30hvoJxOuzrtcNrpageIgUBDIFAD5XTa1WmH005XO0AMBBoCgRoop9OuTjucdrraAWIg0BAI1EA53a6629vb2kFMlJsTH3Xa4RBoAARqoJwOgbrRHnXa4RBoAARqoJwOgbrRHnXa4RBoAARqoJwOgbrRHnXa4RBoAARqoJzuKFBJgyo3Jz7qtMMh0AAI1EA5HQJ1oz3qtMMh0AAI1EA5HQJ1oz3qtMMh0AAI1EA5HQJ1oz3qtMMh0AAI1EA53UmgigZVbk581GmHQ6ABEKiBcrqDQO8QaC7ao047HAINgEANlNMhUDcDo67yNv2Sqxs99+WCQA2U0yFQNwjUDQINgUANlNM1BCpoUOXmEKgfBBoCgRoopzsKVHITVLk5BOoHgYZAoAbK6RCom2GB1mx0ydWNnvtyQaAGyumaAtUzqHJzCNQPAg2BQA2U050EqrgJqtwcAvWDQEMgUAPldAjUDQJ1g0BDIFAD5XQI1E181NW+sGHB1Y2f+3JBoAbK6bbV7d7oggdBlZsbFmjVX0kLrm783JcLAjVQTtcQqOAmqHJzCNQPAg2BQA2U0yFQNwjUDQINgUANlNMhUDcpAq3X6IKrGz/35YJADZTTtQWqZlDl5hIEWvNX0oKrGz/35YJADZTTNQWqtwmq3BwC9YNAQyBQA+V0CNRNdNRVv7BhudUVmPtyQaAGyukQqJsEgVZsdLnVFZj7ckGgBsrpEKgbBOoGgYZAoAbK6VoClTOocnMI1A8CDYFADZTTIVA3aQKt1ehyqysw9+WCQA2U0yFQNykCrdfocqsrMPflgkANlNMhUDcI1A0CDYFADZTTIVA3sVFXv9HFVldi7ssFgRoop0OgbhIFWqnSxVZXYu7LBYEaKKdDoG6SBFqt0sVWV2LuywWBGiinQ6BuEKgbBBoCgRoop0OgbhCoGwQaAoEaKKfbVFf/3R5CuTkE6geBhkCgBsrpEKibNIHW6nSx1ZWY+3JBoAbK6RCom8ioa/aIQPsg0BAI1EA5HQJ1g0DdINAQCNRAOR0CdYNA3SDQEAjUQDkdAnWDQN0g0BAI1EA5HQJ1g0DdINAQCNRAOR0CdYNA3SDQEAjUQDkdAnWDQN0g0BAI1EA5XVugagZVbi4y6lotItA+CDQEAjVQTodA3SBQNwg0BAI1UE6HQN0gUDcINAQCNVBOh0DdIFA3CDQEAjVQTodA3SBQNwg0BAI1UE6HQN0gUDcINAQCNVBOh0DdIFA3CDQEAjVQTodA3QRHXbtEBNoHgYZAoAbK6RCoGwTqBoGGQKAGyunW1Ql8bCaEcnMI1A8CDYFADZTTIVA3iQKt1Okyqys09+WCQA2U0yFQNwjUDQINgUANlNMhUDcI1A0CDYFADZTTIVA3CNQNAg2BQA2U0yFQNwjUDQINgUANlNMhUDcI1A0CDYFADZTTIVA3oVHX7RCB9kCgIRCogXI6BOoGgbpBoCEQqIFyuo5AxQyq3BwC9YNAQyBQA+V0CNQNAnUz8IYd2VhJB80NAjVQTodA3SBQN4MCHVVZSQfNDQI1UE6HQN0gUDcINAQCNVBOh0DdIFA3CDQEAjVQTodA3SBQNwg0BAI1UE6HQN0ERl2vQQTaY1igYzor6aC5QaAGyukQqBsE6gaBhkCgBsrpEKgbBOoGgYZAoAbK6RCoGwTqBoGGQKAGyulWK4k/QBFAublkgdbpdInVHUCgZSi1PmqjnA6BukGgboY/iTSms5IOmhsEaqCcDoG6QaBu4m/YTV8ItACF1kd1lNMhUDcI1A0CDYFADZTTIVA39qgzCkSgXRBoCARqoJwOgbpBoG4QaAgEaqCcDoG6QaBuhgU6prSSDpqbogKFObi9Dd+CbIwC6TSPbV8XWhpboAbK6dgCdcMWqBu2QEMgUAPldF2BahlUuTkE6geBhkCgBsrpEKgbBOomQaAjWivpoLlBoAbK6RCoGwTqBoGGQKAGyukQqBtz1Fn1IdAuCDQEAjVQTodA3SBQN9E37L4uBDqaMuujPsrpEKgbBOoGgYZAoAbK6RCoGwTqJkWg/tpKOmhuEKiBcjoE6gaBukGgIRCogXI6BOoGgbpBoCEQqIFyuq4/EWgyyQKt0unyqjuAQEtRZn3URzkdAnWDQN0g0BAI1EA5HQJ1Y406uz0E2iFJoO7aSjpobhCogXI6BOoGgbpBoCEQqIFyOgTqBoG6QaAhEKiBcjoE6gaBuom9YU9lIdCRFFkfAiinQ6BuEKgbBBoCgRoop0OgbhCoGwQaAoEaKKdDoG4QqBsEGgKBGiin6wlUyqDKzSFQPwg0BAI1UE6HQN0Yoy7QHQLtgEBDIFAD5XQI1A0CdYNAQyBQA+V0CNQNAnWDQEMgUAPldAjUDQJ1g0BDIFAD5XQI1A0CdYNAQyBQA+V0CNQNAnWDQEMgUAPldAjUDQJ1E3nDNrpCoCMpsT4UUE6HQN0gUDcINAQCNVBO1x+kCDSRdIHW6HRp1R1AoOUosT4UUE6HQN0gUDcINAQCNVBOh0DdIFA3CDQEAjVQTodA3SBQNwg0BAI1UE6HQN0gUDcINAQCNVBOh0Dd9EddsDoE2gaBhkCgBsrpEKgbBOoGgYZAoAbK6RCoGwTqBoGGQKAGyukQqBsE6gaBhkCgBsrpjEEqZFDl5hCon/AbttkUAh1JgfUhgXI6BOoGgbpBoCEQqIFyOgTqBoG6QaAhEKiBcjoE6gaBukGgIRCogXC629v0q8ErINwcAh0BAg2BQA2E0yFQPwjUDQINgUANhNMhUD8I1A0CDYFADYTTIVA/CNQNAg2BQA2E0yFQPwjUDQINgUANhNMhUD+9URcpbv5Ol1XdEQRakALrQwLhdAjUDwJ1E3zDtnpCoCMZvz40EE6HQP0gUDcINAQCNRBOh0D9IFA3CDQEAjUQTodA/SBQNwg0BAI1EE6HQP0gUDehN+wtAi05s9HrQwThdAjUDwJ1ExZo+FbO3JcLAjUQTodA/SBQN2kC9bZW0kFzg0ANdNOt/YlAvSBQNwg0BAI10E2HQEeAQN0g0BAI1EA3nSlQIYPqNneHQEcQeMPeIlAEaqCbDoGOAIG6CQo0fjt57ssFgRropkOgI0CgbhBoCARqoJsOgY6gW12sNgTaAoGGQKAGuukQ6AgQqBv7Dds9BIpARzJyfcigmw6BjgCBugkJdOiO1LkvFwRqoJsOgY4AgbpBoCEQqIFuOgQ6AgTqBoGGQKAGuukQ6AgQqBsEGgKBGuimQ6AjyBHo/J0uqrotvXNICHQk49aHDrLp1gMUgbpBoG4CAh2+J3HuywWBGsimQ6BjQKBuEGgIBGogmw6BjgGBukGgIRCogWw6BDoGBOrGHnUIFIGayKZDoGNAoG4SRx0CHceo9SGEbDoEOoZOdfHWEGgTBBriXARadLzLjmUEOgYE6gaBhjgfgRYc8LJjGYGOAYG6QaAhEKiB7FhGoGNAoG7MPySDQFcI1ER2LCPQMSBQN4l/iQuBjmPM+hjHLQKVQLa5DQjUDQINgUANZMcyAh0DAnWDQEMgUAPZsYxAx4BA3fRHnfmGQ6DjGLE+RnIZAt28RgTqBoG6sQRqTIZAxzFifYzjFoFqoNrcliyBzl7qkqq7Q6AHzkWgRce76lgOCVTHoKrNbUGgboy/CI1AtyBQA9WxjEBHgUDdGAK1JkOg4/Cvj5FsVlzBAa86lhHoKBCoGwQa4iwEeotAZ89io9rclnZ1Q50h0Ab9L7JCoDvORKB3CFQC1ea2IFA3id8EiEDT+MNf3dy88r//sXe/e32MBIEi0AQQqBsEGsIj0I9utnz3N90H3OsjRsJKQaAINAEE6qZ3+BiB7nEI9PM3X/nPq9UXf3Xz/e4j3vURZfgKz1sEikATQKBuEs+/IdAU3rv58eafz9/8TncT1Ls+oqQI9PT/IqiOZQQ6CgTqBoGG8J9E+vIdBDozCHQUCNQNAg3hF+jnb36vexrJuz6iINAjCHQUCNRNtzoEesAt0H958+ZvDj9/e0+RRF3WaytpgqHJlk/4FZ7/ay/P8LCaJ8cCCVZzgZ05Bfrezc0rf3+8NbVA46tl//D5rzwEWhIE6gaBnvAJ9Kv/83968+aV/6N7t3OPIM7gFy0dHi63zyW6N7V9gezCu2EX3k2ruvAbkl34DP7Q2Iff41sfAyDQAwh0HHkCnbvU5VQXKcbX2TiF1WXERzk/vumeRfKtjwGGBHqLQBFoEgjUDQINMUKg/dPwvvUxwLBAuz+MRnQsI9BxpFogeYqiLKa62PsRgQ7z1U/3u+6zCTS+WhAoAk0DgbppCzQ8HQJN4L39Zzjf632W07U+hkCgB+YQ6Mg/jSLa3A4E6gaBhnB9Fv7mz/+4+uqfb175WecR1/oYAoEemEmgY+Yl2twOBOqmUV10gCDQFD7efRvTK92T8JMIdLNKEOiWuQQ6Ymaize1AoG5aAo1Mh0CT+OKv1/r80a9793vWxxAI9Mg8Ah21Fy/a3A4E6gaBhpD/RvrBr6pDoIUFOsagos3tQKBuEGgIBGqgOZZ3r28GgY4wqGZzexCom1N18bGBQEfhWB+DpAu03IjXHMvzCdRvUM3m9iBQN02BxqZDoKNwrI9BhgTaeOhyBVrspY/9VJdmc3sQqBsEGgKBGmiOZQQ6EgTq5lhd6scCM+e+XJYh0MiKQaCnx0otA4GmTVGUZVQ3UAoCHUX++hgGgR6YV6C+GWo2tyf14zTpk5RkGdUh0A4I1EByLO9f3TwC9c5QsrkDCNTNobrUr5bMnftyQaAGkmMZgY4lU6AzG3QR1Q1VgkBHkb0+EkCge+YQ6OhLwiSbO4BA3SDQEAsRaHjNINDGg4WW4Z+hZHMHUr8R4zTRhGF6LKI6BNoFgRpIjuW5Bep7KxSJMRGpn0fMmqgYS6hucFQg0FHkro8Ehq6rad1fasRLjuV5Bep9KxSJMREI1M1RoAPTIdBR5K6PBBDonsNrQ6BuEKgbBBoCgRoojmUEOhoE6mZX3fBxHQQ6isz1kcLQdTUItPVooYXceQ+CKjZ3JPUrhU5TTRimxwKqm+rTWyUdNDcI1EBxLM8h0PFlKjZ3JPUbMfKmKsUCqkOgfRCogeJYRqCjQaBuEGgIBGqgOJYR6GgQqBsEGgKBGgiO5eNLm1GgjnkKNnci9TvZDiDQIwg0xGIEGlg3CLT9cJmFuOcp2NyJ1K8UOoBAjyDQEAsX6Pi3vIXgWEag40GgbrbVJfSBQEeRtz6SQKA75hBoZyYIFIEeQKAhzkqgpYa84FhGoOPJFei8BtWvDoEaIFADwbFcRaD5MxVs7kTqtwIfQaAHEGgIBGqgN5ZPL2w+gXpmqtdcg9TvZDuCQA8g0BDiAm19tjD+eHCafPTGMgItAAJ1g0BDIFADvbGMQAuAQN0g0BAI1EBvLA8JtMgr7ws0e6Z6zTVI/VbgIwj0wKa6lDYQ6Ciy1kcSCHTHHALtz+JcBZr6BAR6AIGGWLZAC+x0WuiNZQRaAATqBoGGQKAGcmO58boQqBsE6gaBhkCgBnJjGYGWAIG6QaAhliNQa+UgUGOKAgs53pM7V7nmmqT+XYojCPRAqkB9lZV00Nycl0ALDXm5sVxJoPlzlWuuSepXCh1BoAcQaAgEaiA3lucQaMohkkHkmmuCQN2sq0srA4GOIWd9pK0GBLoFgZYAgbpBoCFUBXrbXx+XK9Dmq5pZoJmzVWuuxf7jNAg0HwQaAoEaqI3lagLNnq1acy1SP494Yk6DqleHQE0WLdASF95YqI1lBFoEBOoGgYbQFmhrdSDQDQjUDQJ1g0BDnJlAywx5sbF8O4dA7RmcnUDzjuoi0D0INISsQG97q+OCBdq4MbdA8+Yr1lyb5IsZjyDQPatVYhUIdAwZjQ2tBgR6oqJAc+cr1txuJB1GEwJ1g0BDIFADsbGsIdCkJYg1d/TnNvx2PxSBekCgISQFul4LCPTIrYRA09Sj1Vwz/l3Ggbz+02dArboWCDTEggSadNXnWQq0eWt2gR5O5y1coLcIdAQINISqQHdrAoHeVRbo4f7btE1QreaamRHoGBBoiCUL1FpZCLTIUrr3H9fIAFrNNSOvf9xYAIG6QKAhzk2gRca81Fi+FRCosTJspJprR75Nt4D5/KkRq65NcnMIdAwZjQ2uBQS6p/OC6gg0dRFSzSHQYiDQEAjUQGosVxfo6Yze8DKkmmsnvr1FoG4QaAhZgRqH3RDo3fwC3V4SkbwMqea6wyf7EGhZgQ7MS6u6DgsU6OOrFz7s3/vs1auXEyZLB4Ea1BnL9pVC3TtD1Y193RGB3p6JQPP/xFNJgQ4tXau6Dgg0hKJAjyd+O2vjAgQ6fF3WRAINP/0UKkFAUhbo5s0XaEmD3g5sgkpV1wWBhkCgBrUEam0kCQg0YxlSFuiPl4oC7Q/nDlLVdVmgQG0QaOR27N4sqgnU2AqtLtCsiaQs0KuuokCHLwSTqq5Lcg8IdAwZjSWshEGXnKFAe5tJva2mugIdmkrJAsnVRedRKkzj/zZK1XXIOHqMQMeQ0VjCSrhMgXZeQO/V1BTo8FRKFkiuLmceyc8zh25sdkrVtdm8EVPTTS7Qx1fP/Wr7w/2jnfo+eOvh1dXVN37w4f7ON95/7erqa2+fzNiaYCPQ+3fXd3zzJ4f57Sf7dDPZg5d+mek8BGpQV6CtV4BA3ZQQqLfW3tDt/GugVF2T7dswubrJBfr06uqN7Q+fPNxsS96/e7Xn+Y1X1wL9082NtWT3ZuxMsBboS6/ubu/EeRDok8Nk38pz3pIEOnBVU/zuHCoLNHreBoGmIiRQ83djB6XqGuzehToCXRvwxe0PT64evL313rfWAvx0vdW5uXst0M3dn/7kaMbOBM829lzfsfHqdj6nyTYbn5+9m2tQBGpQW6B3DZWKCXRgMiELpFcXn0uBhSddyCBUXYPGl/knTu9YSJZkDluW2z34o07XP2zu3gj0jeZ03Qk2At0dBN0JeD/ZenN2N9nh7mSEBdp/C5y1QM0d9/6LqSrQwcmELJBeXd5cEp/WWp139s8thKprsH8ZQgJ9ujPcWnlvHG9szbk5Nrr/Z8POjN0J1gLdT7BX626yJ8enrad7MSeOoEAb9rhUgdonlLYg0ER0BBo/K3hAqLoGegJdi2+zjXlS3o7HB4EeTqp3T68/Pgj0xVVzgu3/m9bMPC1/fgItYND6Ar1r/i2fFgg0kTICdfbaXHMDp0IPCFV34lZPoGvDvdgS4eqzD/7xP3796iDQth+7EzQuY9oZ9fH+SECDtpkHQKAGAgK90xTo0HQ6FjCCzifQ2+aHQNIuHhGqrsEhq5JAn24Md9w1/+3Xm94zBNqeYL/9uuEJAh14vhsFgYaYRqDJz16KQK2cMws0eBx7OQK9VRTos1cfvN04lbS5xvNP//L3j22BdicIboFmHfhsoC3Q0CP2wwP3p4NAvRPKWMCKOatAw6dCA7OUqa7BMamSQNfOe/ngwf1FSqvGMdC2QLsTtATaPAbq/TySskAHHkGgjqePW/hiBGrGrCXQtHmqVNdEU6BPr1747W4P/iS+/dn1rkB7E+yvZlodVXrQ6OHipVyXIlADBOqdUMUC9jaeK52n2AGB2gcY8hczNWCPd1kAACAASURBVLeaAn326nP/486TJ9s9sY+B9ibYHO18Y/94+zrQ/XTHTzolgkANEKh3QhELBHaSZxbo7e7HJQv08JOUQNfSO1huv4f+wWtX208gBXfhjxNsTxf9Dx+uPn1rf0H96ZNIz/9k/fx/uMrcmT9DgY43aI2xnBoagQ4TOs89q0DvDgJNnKlGdS1UBfr0eKb82Wv7M+cv/cPWqT2BdidYC/Rfv9r80Hvvs/CZB0P1BBpZBa2HUj3rAIF6J9SwQOhKy7kE2lBn4MOvixDorapAG2eC7n/+9c13KP1ifyK9fxlTZ4LTtzH9ojXZ5tuYNtc7Hb6kKZlFCbT1GAJ1PX/ks5cg0FDG2QV6G3z2QgR6/FFLoEogUAME6p1QwQLBiD6BOprdP2PhAr1FoAkgUAME6p1QwQJKAg19fdUyBHr6Ob06zzgs6aC5QaAGCNQ7oYIFtASaPE+F6log0BQQqAEC9U6oYAEhgQa/P3UBAr1FoCkgUIMlCnTcq0agjvkNPmPhAm3cQKAhzlGgow16cQJNf+4FCjS72eP04S/wR6BNSjpobhCoQYWxnBwZgQ6xBIEa81SorgkCTUJOoNEVgEAR6CAItAS3CDQJBGqAQL1TKlhAR6BZ0yhU16AdEIGGKCrQEtzepj0Ymy46D03GRx4zh4zn6ndbPGHuDFOml6/RG1D+hRVmsVugqYdKPbAF6p1UYDMqHNC7BZpbLVugmZR00NwgUAME6p1UwAIItAgINA0BgbYPV8dXwOnRuEDHGRSBeicVsEB1gSZNrS7QWwSaxlkKdOwmKAL1TipgAQRagk4+BBoCgRogUO+kAhZAoCVAoInUF2jnE8OFBDrKoPOP5fS8CHSASQSa0y0CzaWkg+ZGQaDtyzujT0wU6MhNUATqnVTAAhMINK/btIl7UwlUd6L7K0NHoP9vFiXtZqMm0IH+0wU6xqCXJtCcpyLQMhOrC7R9G4GGqC7Q29vW184O1J8q0HGboAjUO62ABRBoARBoKgICbbY+VD8CRaBxIvnGCLTUMY7wZPWra4BAU1ET6MATMwQ6wqAI1DttfQtMItByB4nDk9WvrgECTaW2QG/3Ar1Naz95U3XUJigC9U5b3wIItAC9zQ8EGqK+QBv/DJefI1C/UBCod9r6FkCgBeiHQ6ABZAS63RBNXz0Zrs0HgXqnrW+BqQSaXBECzSbHMQi0vT4OfW/+Tej+TAWakRWBxplGoBkVIdBschyDQFvr47Yl0IzVkyJQt1EQqHfa+haoLdDUCZUF2n/rINAQ1QV6/CFNeE3hJk6aDwL1TlvfAksRaP9Ed06caem/BgQaQkWgqRuMWQL1KgWBeqetb4HJBOrdskydsH51RxBoOnUFejulQP0GRaDeietbYCKB+nfNUyesX90RBJpObYHmFp8j0LvEwwI9FinQEQY9I4HG0iHQRBBoOjICTSRLoF6DXphA8554sQI9XHDnDxCdsHp1R4w3DQINsTSB3iWO49PknhWa/5RxINBSTCbQ08CLt3UWAu3dhUBD1L4ONJvdCip+WV4LBOqduroFphbo4D4NAs1fYI5jRgr0/udfv7q6+uZPjnd88NbDq6sHL/3ycPv911s3Bzl7gXrW6NxjOSciAo0ysUBvb4faWr5ArV8R5yLQT9a23PL8r7a37x/tb1+99OH2jnd3tx68nZoHgRrMPJazDjMg0ChTCnQ969vBts5BoP37zkSga1++sNm4fP+1qxc3t5+9dvXgB79frT77+cOrFzYGfXr14Ier1aePrp77VWIeBGow71jOO0wbqc5rUASaOuvbQYH6jy1Vr26PORzPRKBPd5pcm/PV7Tbm48Pt1adbpa4F+8bu4d2/CSxOoMddqazp85hboDlTI9Aokwo0Yej5B2b16vaYr+BMBPpkt+G52qjz5c0O/WlD85OHa6U+e3V/x/bhJM5foI5VOsNYvm19C0AGCDTKtAIdWgIC1Rbo0/au+ZOmJh8Hb0RBoAYzCXR3VA2BFiQebvQu/OAili9QezxqCfS/pWAJdL1rvj3mueOww77juHu/Ou7hp4BADWYR6MGhmekQaIwpBZqyiHMQqHXvmQh0c6hzcxXTX24l2tZkc3/+tKs/CAI1mEegdwlXFfZBoDEQ6FiWIFD3Lvx6q/P9145XLR2PeG5pCPTpOV/GdJdwKrQ/fR6zCdRBrDrnTBFosUUsT6CdFIHf6Gcj0A0fbC6mX9sytAX69OGD1HPwFyHQ/HV6WQLNfBYC9T8am7SaQG/bN82pMqrzXPWSQQGBrvn01auXQ8dAn2RsfyJQk+ULdMItdATqfzQ2KQJNYoxAG5ucW12aZ+HfzfLnQgVacKfT4hwEOtmFsgjU/2hsUgmBhsbNeQi0scm5FWjvOtD1JI8Pn/JMBIEaIFDv5Jcu0BFb/iICtac6D4GuNzkPxny8Pc++tuX+a0M+3X+483HjYqYkFijQ7HPXCLRolNj0CNQ9JwWBBofNmQh0cx3oD9eC/PSt3X76epP0+Fn47Ybnk1x/XoRAs9fpUgV6misCNUCgZoiWQANTnYlA99eBbr5uabcvf/9W69uY1oI9kHohKAI1WLxAsxo6I4HGX0oZgUYXgkC1Bbq633zf59XXTh9Han0f6NMrBGo/IW8BCNQ7PQJ1z0hAoOFRczYCLQ4CNUCg3ukRqHtG9QSacPEbAg2xRIFmHeHbPyFr8osSaHYSBOoNEJ0YgSaBQDPXhwUCHZgrArUQFej+HwSaBALNXB8Wyxeo259JAs26UnZBAh1c7wsV6PZfBJoEAs1cHxYIND5fBGqCQM0MCHQMCxWo8wmJT0Sg3idcuEDzujysLASaAQLNXB9laP+yHwKBep8wuUDjYZcl0N3kh3WFQJNAoJnrowztX/ZDIFDvE+oKdOClSAr0VkegkfQINMRlCTRx7S5coPv35VRR6go0lnaRAj08DYEmgUAz10cZDmJBoOOj1BRoPC0CzaY5VhCog4sSaOraXa5Aj2+I5AXkJ6km0MHXtUCB3iJQBHoko7HskkfSGqtDIFDvM2YQqP8iIkmBHp+GQJNAoJnroxCHo2cIdHSSqgKNLn15Ar1FoHcI9EhGY9klj+Sw5XIBAk3f0vYlQaDeAP3JG+pCoEkg0Mz1UQgEWixJbYG6/TW5QHO71BJodL0i0ACXI9D2v1EQqPcp0wt0xAZgqVEXXEy+QBs/INAkEGjm+ihNyvpdsEAPx9XOWaBef8kJtPXEKm+J5lhBoB4QqMEZCDR5CcsR6OBOBAJ1LRiBjgGBGixcoDlL8ARBoM4A0TnWE+jwsREEGgSBGkyezu9PBHqOAt08E4EmgUAz10dpEOjoJJUFGlw+AvUs9w6BjuHiBJqygs9YoN27EeiIILkBorOsLdBoeAQaAoEaLFugsUX0vs4IgY4IkhsgOksEmgQCzVwfxRl8Hy5boLFF3Pa/D+6MBDr4UhCotdw7BDqGixZoaFWfqUC39lysQE9LVRXoiLW6fi4CTQKBZq6P4lysQM0r7BHomCSZAaLzRKBJINDM9VGe41mWixOo8QACHZMkM0B0nvO9JRo5G2MCgbq4YIGGV/VZCtQ8u+QKgkDz7k+b55wC7VaJQN1crEBjY+YcBWqfgkGgo5JkBojOs4ZAm79UL0Ggz169evn443O/2v30wVsPr64evPTLw0Tvv966OcClCjR62OcsBWo+gEBHJckM4JlpeW5NgcaXfz4CffD24cedQO8fXe156cPtA+/ubh2mG+JiBXr8yeAMBRrQzxkJdPilINDdkvp7Ixck0KsXDz9uBfrstasHP/j9avXZzx9evbAx6NOrBz9crT59dHXYQB3gAgV6Gi6XI9DmrdDPyVQRaP/MR3iCAAh0v6ALFuiDr1+9sf9xa8jHO22u+fS1jVvXG6Rv7B7eTzfEpQr08IPJ2Qk0eAOBjouSmcAx0+I0j11dnkCf+78e7jYtdwL95OFpQ/OTh+vd9uOh0cfHo6VxLlOg5hnpE+cn0NAjviDhZ12EQN0HYR3zLM+FC/RXT3Y78TtTPmlq8nHwRoQLFejxJ3OCqdONebN4BJq2O58OAvUFiM9zHoPeTi1QRw85jtlo8W9TCAl0v5O+Fehhh33H0+Pu/HZnP+0sEgI1KJ6u8xn0mQUaPJ+EQEdnyQowMNNZFNo6+N94I1yMQPe77dsf25ps7s8/OZxsGuIyBdr/qcU0Ah30dhL5Au0tbfD1p8+7yywCNZef8FK0BbqaxaC3QYFGn6Yl0FG78Ju98xePAm2ea28I9CmXMSUxn0Bbv+QR6LhlnqdAZ9kIbZ89vUyBbrc7o1ugTx8+SDsHf+kCDazsSQR6Z4xbBxcq0PBFBZH7OsgLdHqDdkbgZQp0e7Azdgz0SfL2JwJFoA5axyNb80CgblYlZjJAdx/oQgW6OcUeOQv/boY/0wR6/798ODzRCoEOLebcBNo5tHuHQEewKjKXOAj0cBHog//Vvg50LbvHV8+nfQhpS5JAn/3btDlmNJbb8UScr0B7b5a0h7Jmfdv7ilEE6qaCQJu/SS9KoOu99a893H8S6fn914bsPonU/GxSEgjUAIEmzdqYDQJ1g0CTKCPQtSZ3H3a/f3T6LPx2w/NJnj9DAj3stD/7d9tP3J+tQO21jUBTZt08EnpM55pf8iKtG8G7ekwr0LHmm1Wgd51dh6Glnp1AP3m4/7aQ+7da38a0+bqRPWkXggYEelDm7l8EWmYhagL15tgL1FjWVOu1nRSBOgkKdIizE+h6S9P8PtCnVwg0i1kF2tv3dVBQoO5rZvrvvsMNBOrmEG5Kg166QCfAJdA//PXNzSs/+nXvWRmN5XY8FRcp0O1dI6453D3dWhoCdYNAkzgHgf7zzZZXftZ9VkZjuR1PxcUKdMw127f9756YVqC3+gIdfQk8Ak1iaQL9N//pH//xH//rf9cU6Mc3r/zn1eqLn9585zedZ2U0ltvxZFir+wIEOur9fnt713v2bn6TCTR2M3BXj4kFOnKmCDSJpQl0d1Kq+ZH7r3568zebf798Z/dvg4zGcjuejIsVqD+C+XQEOnKm8wrUOgwTAYGGGNyF/8Xvfve7D5q78F++s9/yfO/mx51nZTSW2/FkVBDoqLdIKYGOiGA+va5Ak15PuVHnNHgUBJrE4gQaPguPQLOXoSLQkYS3wKZZr11hCwp0/LeAHMNNaFAEWhy/QL9853gW6dt7pgg4Nbe3cy5j+9Mci2wsZebFzTHv4Tumpb+4ggEmfC2NWW9+nGZJ066L8xHoRzffP/y4ZIHO8N7rDNuZjTaXW+Z536feMS3nIdCJFoRAV41PND0XEujH53EZk7nHUThdZ8dp5l34KY+p9ZY3yXrt7x4P32Ex4S58ge/xnHkXPu9EIrvwIUKfhf+Pf7rj328/INoX6MdvvtI9B49Ah5eAQL1zjt9TX6Cj5zmDQFtzRqBFcH4b00fG9icCHV4CAvXOOXpP2mtEoAi0OD6B/rPpTwQ6uAQE6p1z9J6zEuh0awyBlsfzjfRfvXfz3e6HkLZMsj6mBoEWYrOgKdZr8Kr98G2b6QRa4k8ZIdAkFinQDu/dfO+P5gOTrI+pQaCFmE6gg3fVF+j4eSLQJM5AoB+F/IlAh5eQd/2yAQI17kKgSbRnjEBLEBeo9dfkvnzn5sD3Ow9Nsj4mp7/CEaiHiQQa/txo+LYNAkWgxYkL1L4AFIH6549APbMduq+yQIv8NXcEmsTyBRphkvUxOQi0DJcs0ALzbISbapUh0PKEBbqR51ag929946Vz/bvwGxBoIdZLQqBuEGgSyxPo/aOrbyT+qc9J1sfknKlAD4tZuEDNtzkCddEVaPozEWiIYYE+fW7976tvpMxskvUxOXMLdNzb4/IEmnBnXYEWOQQ6v0BzQKAhhgX6eOPOJ0l/43OS9TE5swo07/I7AwTavzPxJRYcde0LK4o0jECTWJxA7//i7fWNT/77lH34SdbH5CDQQkwh0EBbrp3RaQRayJ8INI0FCfTf/KfNX5PL+cvwk6yPyUGgpbi9nUCgCXdXFmiZWTbDTbTOEGh5IgJ9dft1oOcv0P4aL5quf83grAKd0Z8XKdBi/SLQJBYk0H/7i81fk0OgZeeOQDNnmXB3RYGW2oGfQ6Aj5opAQ3AMFIEW4/IEWs6fCDSNxQl0dxb+6RmfhUegpbhEgRabJQJNYnkCffrCh6v7R2d8Hei8Ah270aIs0PILC81QRKAlXy8CTWK0QD946+HV1YOXfhm+IwtToLs/KffcTqDPXn3wpw+fS/pM/CTrY3oQaCkuTKBFX24r3CRrbSaBeuaezkiB3j/a/7XMq5e7dyR+Xr2DKdDdn5T79x/uzh19+trV82l6zmhswtWRDQItxaUJtNj87hBoIuMEut40/NoP16L87N29QZ+9dvXgB79f3/Hzh4mfV+/AtzEh0HJclkDLvloEmsQ4gT4+WvLJ7i+2n+5YbycmnejpgEDv+iMLgTqpI9DUpRYWaOEXi0CTGCXQT07HIte77i+37lj//ODtnCQ78r+RPkJGYxOujnymFGhv1J63QMsuLTg7CYEWm9uWdrgpVhsCfXw48rnms43anjTuaD2ajOePygXJaGzC1ZEPAi1FYYMqC7R0sQg0iY0Wr1MwBLre6nwjcsdTz1FQBHo3u0BHzU9boKuyBpUWaLGZ7UCgSYwR6LNXOzvp7Ts+SbzYqAUCvZtZoCMRF2jZbVBhgRbvFYEmMWYX3hBoU5kI1AsCLcWq7F68skCLzWsPAk1ijEDvH7EFOgkItBSru5Jyicyo+VClk0iF6YSbYAkIlGOg04BAS7HaLbLQMnUFOgEINIkxAl09aVzq+fTqWx9yFr4MZyzQef25b66UQRFoURBocyf98UamU18HmklGYxOuDgedoYVAvawaix4PAi3JmDmeiUAbHzz67dVWl4+PH1Of5JNImWQ0NuHqcDCdQMufrEWgnYeSF6Y26tog0CTGCfTwWfhP39p/Fv7+0emz8M/nn0JCoDvOUqBTfN5wiKNAiyz2kgU638diUzgXgW62MzvfxvTWBN/G5CWjsQlXhwMEWohDuCKLjc0EgWaDQLe8//r03wfqJaOxCVeHAwRaCATqBoEmMVqghUGgGxBoIRCoGwSaBALdNTbh6nBQVKCtA4AXK9ACy71sgRZfdQh0ChDohtICPc3vQgVaZLkItCgIdAoQ6Jb24Cog0NvjjVHz6nM5Ao3OAoFmg0CnAIFuKSvQg0Qn+M6e5Qh09IIRaNkFINApQKBbSgv0bip/LkWgBRaMQMsuAIFOAQLdUlygk4FAuw+eq0BLrzsEOgUIdAsCLUNToGOXnCjQ9OXIjboWCDQJBLprbMLV4QGBlqERbuySB57vOE0nN+paINAkEOiusQlXhwcEWgYE6gaBJoFAd41NuDo8INAyIFA3CDQJBLprbMLV4aF9xG5UuomVlSfQmf3ZFui4ZSPQsmtv1MwQaAgEugOBFqEZDoFmYYUrufoQ6CQg0B0ItAgI1I0ZruD6Q6CTgEB3INAitAU6auEIdAMC7YBAd41NuDpctN7tCNRLKxwCzSEg0GIrEIFOAgLdg0BLgEDdBMIVW4MIdBIQ6B4EWgIE6iYUrtQqRKCTgED3NPfhEaiX+QWasRDBUdcgGA6BNkGgu8YmXB1OEGgBOgIds3QEuqfQOkSgk4BADyDQArTDjVn60HMvR6CFNkER6CQg0AOFBDq1snKqm+QLSaMgUDcRgRZZiQh0EhDogYZsEKgXBOomEg6BnkCgu8YmXB1eEOh4ugL1Lx6BnkCgJxDorrEJV4cXBDqeTrhJBbqb4iIEWmItItBJQKBHTrZBoF7mE+jhxV2CQItsgiLQSUCgJxDoaGYU6P7lXYZAC6xGBDoJCPQEAh3NrAK9y/zDp5qj7kA03PjVOG4kINAQCPTEOQp0uiAmPYG6A6Q9M2sBmqPuQFygo1ckAt3zwVsPr64evPTLw+33X1vf/MGHXuch0BPHdyMC9dINN7VAs9AcdQfi4RDonpECvX90teelnTOf7G49/yun8xBoAwQ6FgTqBoEmMU6gz15bb23+frX67OcPr17YGPSThw9+uFp9+trVi07nIdAGBQQ6ubIuRKBTJBcddXsGBDq2DwS64fFOm6ujMx9fvby59cnD55yboAi0AQIdS1+gzgQItAMC3TFKoE1Prrc93z4+8OxVBFqC/ShDoF564RBoKkMCHVkIAl1tDni+fLrxuHHjk4cvOE8jIdAWu2GGQL0gUDcINImNFv8kBUOg94+u3jjdenrcnV/99mHzgSwQaBsEOgoE6mYo3MhGEOhmR72x137an398dfXgJ17nIdA223GGQL0gUDcINIkxu/DtI50Hgd7/xTceXj34M6fzEGiHzUBbHX7wPX1SFidQXwQE2gWBbhknUHMLdM377n14BNplPdJWd+6PQSLQXgbXjBBoFwS6ZYxAg8dAOzdyQKA9NgLN/JR148kItJvBNSME2mNcJQh0FTkL7z8Nj0B73N6ucr/np/nk4nnaIFA30qMOgaYxSqC960CP26QItCD53zTZeGrxNB2WJ1CZY8naow6BJjFKoOutzuf33yJy/CTSi/sHnJ/lRKAG2d913nnmlCxNoEIn47RH3bQCHdnnuQh0vcV5/Cz89vtDPnl49a0PV/fvXjVPL+WAQA326RyDDoEaIRzzmSS49qhDoEmME+jq/q3OtzE93d16wIX0BTkfgU6XwwaBuhkON6YUBHqg+32gn77eupkLAjU4F4HOjylQlUMhi6uuAwJd8Y30h8YmXB3jQaBerHAINAkEmgQC3TU24eoYDwL1gkDdINAkEOiusQlXx3gQqBdboCI9Lq+6Ngh0hUAPjU24OsZzSJc/6hCoAQJNISHciFYQ6EQgUAME6gWBuplUoGP7RKAhEKiBW6AzXDekXR0CdYNAk0Cgu8YmXB3jQaBeAgLV2JJfYHVtECgCPTQ24eoYDwL1YodDoAkg0CQQ6K6xCVfHeBCol0ICnabHJVbXxt0LAp2KogI9O25vp53+QrilxzK4ezmfQs9aoBm/cib8fTaeY7rcX9xsgdp3a/S4yOpasAWKQPeNTbg6xoNAvSBQN1MKdHSfCDQEAjVAoF4QqJsMgWZf1oBAJwOBGiBQL0GB5hWDQAPs/1QCAkWgygQFOjQOEWjgfgQ6SKpAPX/vEIFOBgI1OKVrj7yhgTvHFxhrV4dA3SQKdP/3DmfuE4GGQKAGAYFuRm70eQg0LNCsahBogMPGJwJFoMLYAt38HB+JCDQYDoEOkSrQ/b9Z80agk4FADQIC7d7RA4EiUDdZ4ebeokegIRCogSnQw+/+yPMQaJZAw6dDEOgQWQ2NrxOBhkCgBpZADz/FBiMCzRHo7W3IoBP1uNDqTBAoAtWlka7vTQQaIRyu103kNxICHSRrHx6BTgcCNegJ9La/K2+BQCPhupfU3nZ/MB4ry2Krs0CgCFSWjkA7O5rh4YhAYwK9tW8h0B3ZAk0vCYFOBwI1aAu0d5wuOB4RaCzcrX0Dge7IDYdAEagqLYH2f9WHxuMc/hSvLirQwFZ8vzYEmgACRaCqdATafRiBBomGC2x1ItAt+QJNbalAnQg0BAI1GEgXGroIdECg9nkjBLolOxwCRaCiDKVDoCHi4Q4fQxw6pIxAU0CgCFQUBOplQKC3d8ZBEQS6xSHQxJoQqMH9o5e7dz179Y185yFQAwTqZejgR9oxZQSaBALNFejemk+f+9VRoHtrPnnhw6NAP3l4dWDYqAjUYFigM36Cu4N2dcNHjxOuWpqqx0VXZ4BApxHokZRNUgRqMJgOgQZwbbsj0A0egaYVhUAPRATa2OBkC3QsCNSLKxwC3eAIl/i3PRDogftHOy9uBbr9Zy3Q3V3NXfh/9XZ6HgRqkCDQ+b5DqIN2dQjUjSdckkFL1Kkl0NsU/LvwCHQsw+kQqI0vXPe6UASaTIJCEeiR7F34FwfzIFADBOqljECLROlzjtUlGPT8BFpmF374JFIKCNQAgXpBoG7c4RBoskAbnATaPgZ6cOyB9f1REKhBikBn+w6hDtrVIVA3IwQaLwyBJnLaAn26O72UskGKQA0S0iFQkwICnewQ6FlWtwGBpgv0sMG5JvJJJAQ6DgTqxX0gz/65LGdZ3R0CdW2BNj7Kef/+6xuhfvMn+731p6cdeK4DdZEk0Lk+wd1BuzoE6maMQGOVFenznAX67LXnf7FW5/0Hr3WPd/JJJCcp6eb6AHcX7eoQqJsR4RBoskCNXfgnB28enMoW6FgQqJfxAp3uEOh5VrfB7mx/LwJtYmxU9gW6OQKaCgI1QKBeSgi0UJQ+Z1ndlpBAb0OP5XLOAu3twiPQsaQJdKYPIHbQrs4b7lQeAnUQ+GjxVqEItEljF/6oychJJD6J5CIpHQI1QKBuRoULfLDj1v7+wHzORqDFQaAGCNTLaIFOeAj0TKvbEvxkHAKdGARqgEC9FBBoqSh9zrO6LeFPxpUpFIGGQKAGaekG/7TPJGhXh0DdjAs38Qc7EGgIBGqQmG6eT3B30K5u9DdiIFAf/U3Qok0i0BAI1CBVoLehGxOiXd2Ij9Ps/o9AnSBQBCpDajoE2mXsB7onbfFcq9uCQBGoDMkCneUTiG20qxv7eUQE6gWBIlAZktMh0A6jrga/Q6B+pv1gBwINgUAN0gU6y0cQW2hXN/LziJMeAj3j6jYgUASqQno6BNpm3MWME5d4xtXdTXxVHQINgUANMgQ6x0cQW2hXN/ZqcATqBoEiUBUy0iHQFqUvZizKOVfXK+9cBaoGAjXIEegMF4C30K6u9Knkopx1ddP+aT4EGgKBGuSku71t/jM92tVph9NON3YGCLQGCNQAgXrRDqedbuwMEGgNEKgBAvWiHU473dgZtA6CFh6PCDQEAjXIE+j0n0Fsol2ddjjtdKPngEArgEANstIh0Aba4bTTjZ4DAq0AAjXIFOjkn0Fstl5ryQAAIABJREFUol2ddjjtdKPngEArgEAN8tIh0BPa4bTTjZ5D8yAoAp0JBGqQL9DZ/ClenXY47XTjZ4FA5weBGuQKdOoPcTfRrk47nHa68bOY7oPFCDQEAjXITIdAj2iH0043fhYIdH4QqEG2QCf+EHcT7eq0w2mnGz+L0zBEoHOBQA1y0yHQA9rhtNMVmAcCnR0EaoBAvWiH005XYB4IdHYQqAEC9aIdTjtdgXkg0NlBoAbZ6RDoHu1w2ukKzOMwDosPRwQaAoEaOAQ6RQwT7eq0w2mnKzGTqb6ZAYGGQKAGyum0q9MOp52uyFwm+mAxAg2BQA2U02lXpx1OO12Z2dxO8rkOBBoCgRoop9OuTjucdrpC87md4rJkBBoCgRoop9OuTjucdrpic0KgM4JADZTTaVenHU47XblZlT+ni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r0C/fOf7/TszGptwdYxHOZ12ddrhtNPVDhADgYbwCvS9GwRaBe3qtMNpp6sdIAYCDeET6Ffv3SDQOmhXpx1OO13tADEQaAiXQP/wVzcItBLa1WmH005XO0AMBBrCI9CPbm7+/F8QaB20q9MOp52udoAYCDSES6Df/fvVxwi0DtrVaYfTTlc7QAwEGsJ7Eqkl0G/vKREIAGApIFAAACdFBHogY5t9wh2C8Sin065OO5x2utoBYrALHwKBGiin065OO5x2utoBYiDQEAjUQDmddnXa4bTT1Q4QA4GGQKAGyum0q9MOp52udoAYCDQEAjVQTqddnXY47XS1A8RAoCEQqIFyOu3qtMNpp6sdIAYCDYFADZTTaVenHU47Xe0AMRBoCARqoJxOuzrtcNrpageIgUBDIFAD5XTa1WmH005XO0AMBBqCb6Q3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XEa66+vr6YKYnE11nrkvFwRqoJxOuzrtcAjUCwINgUANlNMZ1c3+Xg+j3BwC9YNAQyBQA+V0pkBlDKrcHAL1g0BDIFAD5XQI1E3GqLu+nr3Uc6nONfflgkANlNMhUDdZAp39wMi5VOea+3JBoAbK6frVzb+xFEa5OQTqB4GGQKAGyukQqBsE6gaBhkCgBsrpLIHqnIdXbi5boPOWei7Vuea+XOoKVOaN30Z5LCNQN+kDdCtPBHoCgYZAoAbKY7nX8jUCTSRHoHcItAkCDYFADZTHsiFQoR6Vm0OgfhBoCARqoDyWEaibgQHaKHEv0FlbXXJ1o+e+XBCogfJYRqBu4gO0cTHD/icEegSBhqgtUJV3fgvlsdxt+brG7mYQ5ebiFtgeSj7+3PxnJpZb3eimSjpobipfxqTyxm8jOpa3XfUFevp/fUSb2zEg0FOLR4HO2epyqxvdVEkHzQ0CNdAcy7tRikDdxAbovsbmjZlbXWx1dwi0FPnrQ+WN30ZyLO93MRGom8gAbR31vEagXYYFOqaqkg6am+oCFXnnt5Acy/tdzH11x9q6Aq1bqGRzB8ID9KTM3a3j3ZNnOrHQ6raMvBS5pIPmpvZHORFoIrtzRYfqGhtJPYHWbFSxuSPBAXrdVmb3bPw8LLO6HdsDyGPmvlwQqIHgWD56clvd6Td+b2+z/6bHAntCA7RZWfuShsHqCnarWd3+BQ5dAXY3qoqSDpobBGogMJa7HjzuYu4Eetfdd29skXYrnXM7SqC5MIEB2uqnfVXtUHPBah2Va1a3f4Wt6nqvrXUGzkFJB82NlkCvj7hXRgkExnKnhJMfN9U1BmxfoL2RjED3BAXautXsa6C58EB1dK5Z3XX/2o/QPo5/mJV00NzUF2hj37OJd2WUoP5Y7pTQ+GldXWPvvXvC2PgaoVnbrN9cBHuAdjf1Wzv0AwINTnBGAu1e+2GcMBr7wYOSDpqb2gJtHbxrjtzLPhWyP6rU/3Wy3gRtfmCme8LY2BZIPcBfpPD6zUUwB2j8iEd0GF6HvzT0rAR63X7D3hn7OKeHPJR00NzICDS2ITA39cfy8YLE3ub49ap1xt2+nKkn0OEuy/Rdv7kI1gC19ke77QWInTo5J4EeT10e7+jt43R/yKSkg+ZGR6CdSWoatPpYjrz2zgZSW6CH271t+cEqjR0zD9Wbi2ELdOCuiEADz9/dfR4CPfxabgi0cX9rotOD2ZR00NwICDQ0EOsZtPpYjrzylf3Lv7Nl0D2MN1hlZGsqh+rNxVj1X+DwSw5OESvW8+tIsrrDL+TeRwcDAvWNoJIOmpvqAo1cA3GxAo396ghfzNg+I9eZ1UCV4ZWQR+3mohg7NQmvOCjQwzzNJZ2ZQK+73z8ZOFCMQEeR0Vin/uAv8irMN5aD778gcYGebnZmFa9y7GnUU7qxM5iQ683h4+6R9pSnRe++CIEaG572tQoIdBQZjXXWUaB4BNojVaDd93fHHHfmzdEGlbTAnt0VYIkHOJsTRVfRZQh01T+dae63+wZQSQfNTVGButgcod78F3qsdbN1x3XoacvBfAm+13Xdbmf38+muWHOnW8tvNEi3kFXyq+1N1WzanMd2Yzc3oCDNl3nde/f1JloZXZ07Clug1+Etgfbp5O4lkVOdZpptY8B+BdFXFftGjP75pcDe1XVws2Fko5KbUVuuj18jkH3Ko9tr5zMOgfP4uU0qVnd8DeYFDN2JejdSKemguakv0PgFS82B2jnRvN1PmkShswrUODNcRKDdE+udH0MeOVuB9r7IKv2lXndpP9j94VIEah4FRqAjyGistSIipR9Pb3TH6UGnUxh0RoEa77P4K0r4TrbmzK2DVnetU+4hH7gQskD/dNHhq1TzT5mF5NmcTf+a3Ly8QtUdiQq0+/391q00SjpobtQFerhcubcv2hi39sAewXkItPvbpfMrqPWLKHnxA+hYwHjtnT9lWGjEHC9kvjyBXremOdybv5iSDpobCYHGJu3vqHeGZ3jbwM1cY/l6WoGGNi6bWw7Ws2KLH0DGAu0D67sX2f47CMXGy0HHnZ2k8xeo/VksBOono7H0dvtu7O6bBibzM59AjffZwKvI+gvd/eKad5o9jjOLjAU6R3nbAr2LnrjMXtRBl2cn0NNLyBFofrElHTQ3+gI1t9GstVROofMKNO83eFZ1vQW2FxAoLHZOb0jvvlzFaSnsELr9AeLCAm0tr/lPKirVNRgUqPmLAoG6yWgsu+QWgbFZak9+prF8bQ3AofzjBNrZ5A31GJnBIgR6UNj+xj5z/wPEhRZ23T4ccjECtb9BIb/akg6am2UKNEiZw6GzCfT0/9OdA08aV13armuwv8FqRSzQ2hQcOJBXYGm2OS9BoIW+w2vBnJlAN4w3aIl0CREsgQ4+bWR1adWEJhqsdsJfjFlTH364S7DAaI7hFi/QzvbHcHUI9AwFepf7futRRqBDEU7XvzTvHJrv6KMfaVOFjpEMXSOQHyiJ1mVsQ802zx41p55BoM1ficsTaOeClsYLiPxBUwRajozGxrceJXm9miNgLoG2/+3+bDN5dfsc9tml8B+x2DH1TvIhRXzqwBOnE2jrJ2MDrv+MaQbdSFpb7kkCHbupcpj7cjlTgab++rf3SQsJNHFDqSXQwfnOI1D7jTF8ec6EAr1u/DwwceDGTKNuWKCTDbqRdJIj0ATOVaBJBr22r2QvMZaHrzTsHjnb/Tw445kEar0zzKsG2ky3jdcSaCxC+ME5BHqdINDpfmuPo5EqWaBFLqct6aC5OWOB7q8sCa/h6/14701RRKBDDm8aoXdfmLkEavRiHbPtME241qGDgeOwkcdm+rWdINCJBt1IWodJ7hIFWoKSDpqbsxVo94i4+fj+h+5DhQQa96GlzYRf57MJ9K7XX8LJkakE2lx69DhsNJyGQANDQ0qg3Ss8EWiI8xXocU/JPpp33dik6W1qlVj40IwMgaYcdphPoF2DXjcUFqIXrsQxsuu2QO9iRUWPL8yz3xPYoTgNx9P/W+kmDzdAK1JnOx+BhjhjgR6xDua1T+v2Hs6YubmV276gxZqvteOesth5q9tw3X0xGQIdOmCZGGA/q7uOTEOThsLNtN9jpjntEAW24wUE2rqFQJO4CIH2BXkdeXzz9xhyZm4Z9LjVFlyu8WOSauYXaO9YcbJA908cv/jTYuPHYeMN1hTo6ZB8aGWrCfQagaZwCQLtfbdufIvz2voD4sFZ2+8H827rgOJp+YmbahUE2t1kjyRthYscQslbeOPf6HHYgSVVFGhwH+U02So05Ux0F4xAk7gMgXY0NvD4eiynDuLA8S5zr7x5fKz9+32/gacr0M6ueJpATxtbkZkmLfr0Q/jEXzTWPtxMR94bPxt3hh5cHW5UUmh0swKBhrgIgd51bdV7uD3oV6lbTa35mjPsvp2Ou6C9TdPEd00dgXY7CsVtfd/RwC7/dZvwghs/NWUaS2iHm1+gkZ2L0++ClkCD7RbUatrme/M2Ag1xGQK962is93B7Q3KVOlw7W67Wz529uP1mVG9vKfntUUugLa4Ntg+smlOcJrfn0Z6RtZDjdKelNp9tTR5hJoG2bkR+OxwEuk++Ot3n+vWQEzF7+x2BhrgUgcZ2plpv0s3/VneBN33waZ1b9m7cIUAvQ86bQ0KgG0yDrhoPNie1nh67eZx/d4uu82NUqV3qHT4OPHL4f0Ogrcc6symWaGgvrA8CDXEhAr1rv8+NRw8/bP6/ukt5PxpHjaxHuu+Jke8EGYF2aGxG9V/jwGFn4xmnndlre6L9lvxxioRWxarb75IcfmoPul4/5TZBT0eS2mliz0GgIS5FoHcxf3b3tVobA5E59u6xHjpteebEDSJmgRPb9lbHnzoP9qbuP926HRPofn0d/z+YUK2648bn3VGgjQcDkxZZakL/bRBoiIsRaJy2XhuHozoTtO4x5nKcuHlvaHIXctUd2fSzMg9RxDbWG89u305YWuPHlHrVqjvF3gs0eNjjePi8xFL7sx+eOQINgUANjidEj/QPAJgj7toancm7mGnZhKuLbOUP7dJHDiinLTdhMrnqrpu/cVedkvrH0UcNof6RpE6U6LMRaAgEanC4JO94R3/TMngwtfPMw81iR7Ckq4sdIwndsO8sdcakiVx1rTNgXYE2rxw5TjRiSd2h2RjTw1vwCDQEAjU4nAo53tEYdQNHNM2tzXIHsNSrC4dr7K4OnMjb3Siba4tcda2LCnoXH/euLwgXN+C/xv7TtXEvAh0BAjU4nku+6/xwGMTh8WZubSYeo0vLJl1dXKDxN6t16UJRlKvbCrR3X6euwJb7cLGHQds9ip88LhFoCARqcLqasfnP4b74FSXX1lV25fwpXl003MCmzpApRqNc3eYbbKxhM3jcvblhb/bbuMs/DBFoCARqcPo8TeP/x/sGfm1bDyPQFBoCHZ/EQLm6tG3BmB2Pt9v3ldn5QaAhEKhB4wOJd/1ROzQi7e2EIsHu1KsrI9BpNkC1q3MJ1LRjZ6+/SJcINAQCNTilu75zbA5N9P7foV3dSIEeDtUVStNBurqkF93f3hyYrlSXCDQEAjVoCDT+F8wqoF3duHBJJ4T9nEF1vcPxwelKXnuPQMMgUAPzS9lE0K6ugEALJTE4g+raO+eRrq6HTnbmgUBDIFCD1tcCV0tho12ddjjtdElTHbU5+Lum6G8jBBoCgRoop9OuTjucdrq0yXZaTJFjya15BBoCgRoop9OuTjucdrrUCac9UGyDQEMgUAPldNrVaYfTTpc85ez6RKB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T6J/27hNL1qFyd0VYT5eZqVzeAdjgEGuBiBGq88//kQPcB5bFc0wKBupqPtZg53hAI1A0CDXEZAu28oYfe6prv/x3VLGAZcphKYU2EBGq0s7qL/EqvDQIN4RLoV3/35s3Nj37duz+jsQlXx13qm314at8CJ3lJB6pWF5lin86YVXhRgZ+nopZA00bjMHXSb0GgITwC/fKdmw3f+U33gYzGCtafPPTCI7Ez+ep059ilF3ydO6zq/jbj+Vlv2exX0g2XNteEBZRodh6B5pQZfE056yA4wZ/0p/K+KAQawiPQ926+9+vVFz+9+d4fOw9kNNa/72+b7O5KGovJAy1jhd7lLr/19JGB/uRvEzhN3r1jd9NdXXf2vubibSS0mPmE1k3jJdjVdR4Yaju7y/7LyquuX2R2u6nJ7UVmjcARo2bBOAT6+Zvbbc8v33nlZ51HMhpLXbEJpL0Hkt4irRGRFnDglc71muZty2C/Yu0ah+oZbqpYsxkN+Z5+FzJKv60Wq+HSwkscLiW/tNbqNe7q08+TRgmR1cIh0I9uvr//98edRzIaS1qfaW/aJkPPqEXOwC1Cc+FD3RgraPJCLLLWffsZxgzqdjoNA6GCT3DN2U2OO/c6WC4Ogb538zfbfz/ei/RERmO7f/+bDK3RZNxVhOQ0jlE7US/JBF+uu60co5ccTt5OGzEPUYJrP/xKhh6flEAPxyrSxiACjfLVT/e77p+/eTgI+u092fPKHdsAoE62BpZMXYGeP5c7svLIf4PKvXPdUaZ6DTmdKhS4SEYJtHshU/YuvCjK6bSr0w6nna52gBhcxhSiyBbogYzGJlwd41FOp12ddjjtdLUDxECgIRCogXI67eq0w2mnqx0gBgINUfcsvCjK6bSr0w6nna52gBgINITrOtAft/49kdHYhKtjPMrptKvTDqedrnaAGAg0RN1PIominE67Ou1w2ulqB4iBQEM4BPrVT2++O8Fn4YVQTqddnXY47XS1A8RAoCE8Xybyhda3MZVHOZ12ddrhtNPVDhADgYZwfR/oF3+39uePutufCHQOtKvTDqedrnaAGAg0xGV8I30m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GKCjSZb3+7ymLPAapzQ3VuqC4EAl0YVOeG6txQXQgEujCozg3VuaG6EAh0YVCdG6pzQ3UhEOjCoDo3VOeG6kIg0IVBdW6ozg3VhUCgC4Pq3FCdG6oLgUAXBtW5oTo3VBeijkABAM4ABAoA4ASBAgA4QaAAAE4QKACAEwQKAOAEgQIAOEGgAABOKgj0q7978+bmR7+ef8EL5st3brZ85zebWzSYypfvfH//U6szChzmWB1jL8b8At2vj93qgDQ+f7MxiGkwmfdu2hbYdUaBCRyrY+zFmF+g791879erL356870/zr7o5fLxYTRvoMFEvnrv5tBbqzMKHKRRHWMvxuwC/fzN/W+yV34296IXzHs3Pz7+TIOJ/OGvbg4WaHVGgYM0qmPsRZldoB/t18tHjdUCA3z108aApcE0Prq5+fN/OXbV6IwCh2hWx9iLMrtA37v5m+2/rR0DiPPlO9/7v9fbBP/z9tg9Dabx0Xf//thRqzMKHKJZHWMvytwCPf4++/xNDqMkcziOvxm+NJjB/o3e6owCk/j4ePSDsRcBgS6Bj9e7VH9c/X9/d7MujwYzQKBuDgJl7EWpKFAuhUjmo+Oe6I9pMIe+QL/zGwpM4uPO4WPGnglboEvi4xs2oLJgC9RN9zAnY88EgS6JzgYUDQ6BQN10BcrYM+Es/JLYjlsaTIez8G76AmXsGVS4DvTHrX9hmK9+2hy3NJjOx53rFvfXgVLgMMeNd8ZeDD6JtATeaw5mGkzndC0On0TK5LTxztiLMLtA1yviu3yaNpPP39xcSvLFX21Lo8F0DhZodUaBKTSuA2XshZn/y0S+4Ptc8vlo/4U424+D0GAyx2N1rc4oMIFjdYy9GBW+D/SLv1uvgR/xGyyLL/765uaVP9+XRoOpnE52tDqjwGEa1TH2wvCN9AAAThAoAIATBAoA4ASBAgA4QaAAAE4QKACAEwQKAOAEgQIAOEGgAABOECgAgBMECgDgBIECADhBoAAAThAoAIATBAoA4ASBAgA4QaAAAE4QKACAEwQK0/L4qsmLteMAlASBwhw8uXq5dgSA8iDVL330AAABDklEQVRQmIFnr14996vaIQCKg0Bheu4fvfD/PHrhw9oxAEqDQGFyfvvwWx+u7t998MPaQQAKg0BhWn7384fP/2T70/uvPXjpn35fOQ5ASRAoTMqTBy/94njjg7ceci4JzgkECgDgBIECADhBoAAAThAoTEn7c0h8FgnODAQKc/D06o3aEQDKg0BhDhAonCUIFOYAgcJZgkBhDhAonCUIFOYAgcJZgkBhDhAonCUIFOYAgcJZgkBhDhAonCUIFADACQIFAHCCQAEAnCBQAAAnCBQAwAkCBQBwgkABAJwgUAAAJwgUAMAJAgUAcIJAAQCcIFAAACcIFADACQIFAHCCQAEAnCBQAAAnCBQAwMn/D/Qeodow8ghkAAAAAElFTkSuQmCC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412" name="AutoShape 4" descr="data:image/png;base64,iVBORw0KGgoAAAANSUhEUgAABUAAAAPACAMAAADDuCPrAAABYlBMVEUAAAAAACsAAFUAKysAK1UAK4AAVaoAsPYAv30rAAArACsrAFUrKwArKysrK1UrK4ArVYArVaorgIArgKorgNQzMzNNTU1NTWtNTYhNa4hNa6ZNiMRVAABVACtVAFVVKwBVKytVK1VVVQBVVVVVVYBVgIBVgKpVgNRVqtRVqv9rTU1ra2tra4hriKZriMRrpuGAKwCAKyuAVSuAVVWAVYCAgKqAqqqAqtSA1KqA1P+ITU2Ia02Ia2uIpqaIpsSIpuGIxOGIxP+jpQCma02ma2umiGumxOGm4f+qVQCqVSuqgCuqgFWqgICqqoCqqqqqqtSq1ICq1NSq1P+q///EiE3EiGvExKbE4f/E///UgCvUqlXUqoDU1KrU1NTU1P/U/9TU///hpmvhxIjhxKbh///na/Pr6+vy8vL4dm3/qlX/xIj/1ID/1Kr/1NT/4ab/4cT/4eH//6r//8T//9T//+H///9+hYNvAAAACXBIWXMAAB2HAAAdhwGP5fFlAAAgAElEQVR4nO29C5skx3lm1wMCUM+apME12OAFu8BauxQBm+IIay0NSLZXoiUOxF3JJCGTQ4A0ILLbO7h60Kj/77pXXr6IjPgyMuPNqnOeB5iuqqzMt96MOp23qr5aAQCAi6vaAQAAlgoCBQBwgkABAJwgUAAAJwgUAMAJAgUAcIJAAQCcIFAAACcIFADACQIFAHCCQAEAnCBQAAAnCBQAwAkCBQBwgkABAJzUFuiTq5crzuNx5Jlpc71/dPVG5OHJX94nD5/71enWp289vLr62g8+TFr6k6sXxy4d4MIpLtCnV33eOD34wv7NfRCP6/259cSDb/1+f7M5j/V82xwWuFo9e7UXKlugpzv35moJNP7yItGihCraJmgJ9Ml+xg/eiD/z8CgCBRjHEgX67sETf7a7XUKgT3uPVRRoe7P2iRFy89SeQNf+3PxS+fStQ+Mugb7/+nr+3/xlf+kA0GW6XfjHxvszR6Cf/fz1hxtLfvMHHc+8u/PEZ+9anrh/9ODtxrSfPOxaqjXBrALt0I/WyOgR6CcPr45bngeMpUd/w63u3+08E4EChJlMoOu3c/Po3I6WYcLv8dVuM+rItz5szePwfv+t4YlBga63Q0+6MHfh9/oaK9DoyzOjdRP0ltleTlegpxcTXXpcoI+vHqx/YW00+nJo6QBwYCqBrt/D3+hvglpvXvP9udbv1Uv/tBHMZ5tdyqaKG9J77BDoes6nqR0CPZEr0PG78KflvLjqCfTZq6dXvt87j8vvsRHg6Wmrfj83BAoQZiKB3m924Pt6agk0so+73kx8/ngUbvXpa60jmSdP7PWYtQv/pKnjKQU6wTHQduyeQE+vax9k4Px9c8vzOOcXjxFeDCwdAA5MI9BPH23ewes34bfajkg9SPikvfvf3O1unjXZOyNHoBttnLaMi+zCn/aB478fOtEiDAh0/fB4gW6LePCT9p2N305P96sAgQKEmUKg9z9/uDPn/btXD37YfCRVoF2xNW4PCjS6mbfZsHp62q8WFej6F0Zj2b0gW/ftt4FDu/Avm888ZVmvohd+96hzeLmxfo6zQ6AAYcoL9IO3Hp60+dv1z//htDOeepblcWfnsnHFzeAufEyg99st4ydHb0x5Eml4Fz6oprUhG4ePe0GOxxG6J5EOTxo6hXW/Xi2bCjbnik6X065aPY+6UBfgQigs0Gebt+6DxoVH9+9uNpde2L/J0wUa3AIdOIkU5dPXdvulvz0oPiDQraKLn4VPF+jT1mmzbpD19ul2Mc7LmH73X19fP/D8Tw6NbD669AtjUY8RKMAQpbdAP3n4zc5xtfv3X28cWIvt456IHANdz+Mwu6eDJmoHWe+2Pr+b7cYbmx/bAt0fEdhv4z45bOS1g50YeRlTJOijq+b5nW5FT/YzjVxIHzmDvn0Fz5/W0QcbnR42PJ/0f1EhUIAw834WPuMs/AuBs/C7SxV3F9J3PHE8NthlO91GS6fZ/PZfvb2aQKBpL2+AtRT/obEP35nH8QLbyEc53zafueX+0fN/2T6vdv9fXt//XmELFCAP0S8T6V4H+svmg+8GPBEX6OrZ6z9cdYgLNNscYYEOROulMs4InR7dK7sv0LwvEzHgGChAFrUFGqL1SaSXPuw+OOgJz/v+KNDeuX03HoFuLyB6ctpabgd5stmOfnzcBm4LdCychQfIoqxAsza0Bvjs59/Yfxb+98MT9wi873sfhTK2QPdOCpnjSXcWGV9nd9ywjHhvd8B3f61nbx6780tTCZTrQAGymF2gvUli70//u3eUQKNXoU8s0Pv91UjNc+qneazvPVZp7MIPlju0gvgkEkAO0+3CR45ujhVoRIOd76zrnQWKzb/5WZ5UcxhfqHz/X17/+mbJX+tsO6dFO35Cff0if9gN8tuHrV9F5QV61DafhQdIYHaBZk21QIEevw9uS/PobUq09eyO9x4uVzoG2V73fjoWYgg0+vKSHuXbmAAyWOgWaOvzRZH3eNuJA/NPE2h8F35zsdRL/7Td8vxs85ms8OIt9a2f3TDku+0vJl3v3Lde9yQCPV7iYB6BBYAWFybQoWOgjculfAJ90rrk6tNH4T+bYarvk3/XvGDrSWcL9C/+rDeD4gLlG+kB0qkg0IHTxgknoiICHdhPtgXa/5Dl+v6wQCN/Sqi7R/+09UV80WhBQkE8x0BT5uuZCuAyuTiBWl/CuRfo176xA4FmTwVwmegJNIGoQKOztwVq4hJobBd+IFp2EFOgyS8PgQKMB4GG8Ak0chIJgQKcG/VPIkUvRLfJuYypbcz+H2UKLj35JFJbixmXMSWqacwufKxcBAowFgSamX9IoBkX0iNQgIVT+0J6XWTyR4OMOCKCQAHGovptTAAA8iBQAAAnCBQAwAkCBQBwgkABAJwgUAAAJwgUAMAJAgUAcIJAAQCcIFAAACcIFADACQIFAHCCQAEAnCBQAAAnCBQAwAkCBQBwgkABAJwgUAAAJ0UFepdKxqQ1UE6nXZ12OO10tQPEmLa6kg6aGw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t0A/f/N7f+zel9HYhKtjPMrptKvTDqedrnaAGAg0hFegX/30BoHWQLs67XDa6WoHiIFAQ3gF+tENAq2CdnXa4bTT1Q4QA4GGcAr08zcRaB20q9MOp52udoAYCDSET6DrHfj/jWOgVdCuTjucdrraAWIg0BA+gb53831OItVBuzrtcNrpageIgUBDuAT68Xr3vSnQb+8plgoAYAF4BPrlO6/8bIVAAeDS8Qj0vZsfcx1oLbSr0w6nna52gBjswodwCPSj7fl3BFoH7eq0w2mnqx0gBgINkS/Qz99c78Aj0FpoV6cdTjtd7QAxEGiIfIF+dHPkO79pP5TR2ISrYzzK6bSr0w6nna52gBgINAQCNVBOp12ddjjtdLUDxECgIfgyEQPldNrVaYfTTlc7QAwEGgKBGiin065OO5x2utoBYiDQEAjUQDmddnXa4bTT1Q4QA4GGQKAGyum0q9MOp52udoAYCDQE30hvoJxOuzrtcNrpageIgUBDIFAD5XTa1WmH005XO0AMBBoCgRoop9OuTjucdrraAWIg0BAI1EA53a6629vb2kFMlJsTH3Xa4RBoAARqoJwOgbrRHnXa4RBoAARqoJwOgbrRHnXa4RBoAARqoJwOgbrRHnXa4RBoAARqoJzuKFBJgyo3Jz7qtMMh0AAI1EA5HQJ1oz3qtMMh0AAI1EA5HQJ1oz3qtMMh0AAI1EA5HQJ1oz3qtMMh0AAI1EA53UmgigZVbk581GmHQ6ABEKiBcrqDQO8QaC7ao047HAINgEANlNMhUDcDo67yNv2Sqxs99+WCQA2U0yFQNwjUDQINgUANlNM1BCpoUOXmEKgfBBoCgRoopzsKVHITVLk5BOoHgYZAoAbK6RCom2GB1mx0ydWNnvtyQaAGyumaAtUzqHJzCNQPAg2BQA2U050EqrgJqtwcAvWDQEMgUAPldAjUDQJ1g0BDIFAD5XQI1E181NW+sGHB1Y2f+3JBoAbK6bbV7d7oggdBlZsbFmjVX0kLrm783JcLAjVQTtcQqOAmqHJzCNQPAg2BQA2U0yFQNwjUDQINgUANlNMhUDcpAq3X6IKrGz/35YJADZTTtQWqZlDl5hIEWvNX0oKrGz/35YJADZTTNQWqtwmq3BwC9YNAQyBQA+V0CNRNdNRVv7BhudUVmPtyQaAGyukQqJsEgVZsdLnVFZj7ckGgBsrpEKgbBOoGgYZAoAbK6VoClTOocnMI1A8CDYFADZTTIVA3aQKt1ehyqysw9+WCQA2U0yFQNykCrdfocqsrMPflgkANlNMhUDcI1A0CDYFADZTTIVA3sVFXv9HFVldi7ssFgRoop0OgbhIFWqnSxVZXYu7LBYEaKKdDoG6SBFqt0sVWV2LuywWBGiinQ6BuEKgbBBoCgRoop0OgbhCoGwQaAoEaKKfbVFf/3R5CuTkE6geBhkCgBsrpEKibNIHW6nSx1ZWY+3JBoAbK6RCom8ioa/aIQPsg0BAI1EA5HQJ1g0DdINAQCNRAOR0CdYNA3SDQEAjUQDkdAnWDQN0g0BAI1EA5HQJ1g0DdINAQCNRAOR0CdYNA3SDQEAjUQDkdAnWDQN0g0BAI1EA5XVugagZVbi4y6lotItA+CDQEAjVQTodA3SBQNwg0BAI1UE6HQN0gUDcINAQCNVBOh0DdIFA3CDQEAjVQTodA3SBQNwg0BAI1UE6HQN0gUDcINAQCNVBOh0DdIFA3CDQEAjVQTodA3QRHXbtEBNoHgYZAoAbK6RCoGwTqBoGGQKAGyunW1Ql8bCaEcnMI1A8CDYFADZTTIVA3iQKt1Okyqys09+WCQA2U0yFQNwjUDQINgUANlNMhUDcI1A0CDYFADZTTIVA3CNQNAg2BQA2U0yFQNwjUDQINgUANlNMhUDcI1A0CDYFADZTTIVA3oVHX7RCB9kCgIRCogXI6BOoGgbpBoCEQqIFyuo5AxQyq3BwC9YNAQyBQA+V0CNQNAnUz8IYd2VhJB80NAjVQTodA3SBQN4MCHVVZSQfNDQI1UE6HQN0gUDcINAQCNVBOh0DdIFA3CDQEAjVQTodA3SBQNwg0BAI1UE6HQN0ERl2vQQTaY1igYzor6aC5QaAGyukQqBsE6gaBhkCgBsrpEKgbBOoGgYZAoAbK6RCoGwTqBoGGQKAGyulWK4k/QBFAublkgdbpdInVHUCgZSi1PmqjnA6BukGgboY/iTSms5IOmhsEaqCcDoG6QaBu4m/YTV8ItACF1kd1lNMhUDcI1A0CDYFADZTTIVA39qgzCkSgXRBoCARqoJwOgbpBoG4QaAgEaqCcDoG6QaBuhgU6prSSDpqbogKFObi9Dd+CbIwC6TSPbV8XWhpboAbK6dgCdcMWqBu2QEMgUAPldF2BahlUuTkE6geBhkCgBsrpEKgbBOomQaAjWivpoLlBoAbK6RCoGwTqBoGGQKAGyukQqBtz1Fn1IdAuCDQEAjVQTodA3SBQN9E37L4uBDqaMuujPsrpEKgbBOoGgYZAoAbK6RCoGwTqJkWg/tpKOmhuEKiBcjoE6gaBukGgIRCogXI6BOoGgbpBoCEQqIFyuq4/EWgyyQKt0unyqjuAQEtRZn3URzkdAnWDQN0g0BAI1EA5HQJ1Y406uz0E2iFJoO7aSjpobhCogXI6BOoGgbpBoCEQqIFyOgTqBoG6QaAhEKiBcjoE6gaBuom9YU9lIdCRFFkfAiinQ6BuEKgbBBoCgRoop0OgbhCoGwQaAoEaKKdDoG4QqBsEGgKBGiin6wlUyqDKzSFQPwg0BAI1UE6HQN0Yoy7QHQLtgEBDIFAD5XQI1A0CdYNAQyBQA+V0CNQNAnWDQEMgUAPldAjUDQJ1g0BDIFAD5XQI1A0CdYNAQyBQA+V0CNQNAnWDQEMgUAPldAjUDQJ1E3nDNrpCoCMpsT4UUE6HQN0gUDcINAQCNVBO1x+kCDSRdIHW6HRp1R1AoOUosT4UUE6HQN0gUDcINAQCNVBOh0DdIFA3CDQEAjVQTodA3SBQNwg0BAI1UE6HQN0gUDcINAQCNVBOh0Dd9EddsDoE2gaBhkCgBsrpEKgbBOoGgYZAoAbK6RCoGwTqBoGGQKAGyukQqBsE6gaBhkCgBsrpjEEqZFDl5hCon/AbttkUAh1JgfUhgXI6BOoGgbpBoCEQqIFyOgTqBoG6QaAhEKiBcjoE6gaBukGgIRCogXC629v0q8ErINwcAh0BAg2BQA2E0yFQPwjUDQINgUANhNMhUD8I1A0CDYFADYTTIVA/CNQNAg2BQA2E0yFQPwjUDQINgUANhNMhUD+9URcpbv5Ol1XdEQRakALrQwLhdAjUDwJ1E3zDtnpCoCMZvz40EE6HQP0gUDcINAQCNRBOh0D9IFA3CDQEAjUQTodA/SBQNwg0BAI1EE6HQP0gUDehN+wtAi05s9HrQwThdAjUDwJ1ExZo+FbO3JcLAjUQTodA/SBQN2kC9bZW0kFzg0ANdNOt/YlAvSBQNwg0BAI10E2HQEeAQN0g0BAI1EA3nSlQIYPqNneHQEcQeMPeIlAEaqCbDoGOAIG6CQo0fjt57ssFgRropkOgI0CgbhBoCARqoJsOgY6gW12sNgTaAoGGQKAGuukQ6AgQqBv7Dds9BIpARzJyfcigmw6BjgCBugkJdOiO1LkvFwRqoJsOgY4AgbpBoCEQqIFuOgQ6AgTqBoGGQKAGuukQ6AgQqBsEGgKBGuimQ6AjyBHo/J0uqrotvXNICHQk49aHDrLp1gMUgbpBoG4CAh2+J3HuywWBGsimQ6BjQKBuEGgIBGogmw6BjgGBukGgIRCogWw6BDoGBOrGHnUIFIGayKZDoGNAoG4SRx0CHceo9SGEbDoEOoZOdfHWEGgTBBriXARadLzLjmUEOgYE6gaBhjgfgRYc8LJjGYGOAYG6QaAhEKiB7FhGoGNAoG7MPySDQFcI1ER2LCPQMSBQN4l/iQuBjmPM+hjHLQKVQLa5DQjUDQINgUANZMcyAh0DAnWDQEMgUAPZsYxAx4BA3fRHnfmGQ6DjGLE+RnIZAt28RgTqBoG6sQRqTIZAxzFifYzjFoFqoNrcliyBzl7qkqq7Q6AHzkWgRce76lgOCVTHoKrNbUGgboy/CI1AtyBQA9WxjEBHgUDdGAK1JkOg4/Cvj5FsVlzBAa86lhHoKBCoGwQa4iwEeotAZ89io9rclnZ1Q50h0Ab9L7JCoDvORKB3CFQC1ea2IFA3id8EiEDT+MNf3dy88r//sXe/e32MBIEi0AQQqBsEGsIj0I9utnz3N90H3OsjRsJKQaAINAEE6qZ3+BiB7nEI9PM3X/nPq9UXf3Xz/e4j3vURZfgKz1sEikATQKBuEs+/IdAU3rv58eafz9/8TncT1Ls+oqQI9PT/IqiOZQQ6CgTqBoGG8J9E+vIdBDozCHQUCNQNAg3hF+jnb36vexrJuz6iINAjCHQUCNRNtzoEesAt0H958+ZvDj9/e0+RRF3WaytpgqHJlk/4FZ7/ay/P8LCaJ8cCCVZzgZ05Bfrezc0rf3+8NbVA46tl//D5rzwEWhIE6gaBnvAJ9Kv/83968+aV/6N7t3OPIM7gFy0dHi63zyW6N7V9gezCu2EX3k2ruvAbkl34DP7Q2Iff41sfAyDQAwh0HHkCnbvU5VQXKcbX2TiF1WXERzk/vumeRfKtjwGGBHqLQBFoEgjUDQINMUKg/dPwvvUxwLBAuz+MRnQsI9BxpFogeYqiLKa62PsRgQ7z1U/3u+6zCTS+WhAoAk0DgbppCzQ8HQJN4L39Zzjf632W07U+hkCgB+YQ6Mg/jSLa3A4E6gaBhnB9Fv7mz/+4+uqfb175WecR1/oYAoEemEmgY+Yl2twOBOqmUV10gCDQFD7efRvTK92T8JMIdLNKEOiWuQQ6Ymaize1AoG5aAo1Mh0CT+OKv1/r80a9793vWxxAI9Mg8Ah21Fy/a3A4E6gaBhpD/RvrBr6pDoIUFOsagos3tQKBuEGgIBGqgOZZ3r28GgY4wqGZzexCom1N18bGBQEfhWB+DpAu03IjXHMvzCdRvUM3m9iBQN02BxqZDoKNwrI9BhgTaeOhyBVrspY/9VJdmc3sQqBsEGgKBGmiOZQQ6EgTq5lhd6scCM+e+XJYh0MiKQaCnx0otA4GmTVGUZVQ3UAoCHUX++hgGgR6YV6C+GWo2tyf14zTpk5RkGdUh0A4I1EByLO9f3TwC9c5QsrkDCNTNobrUr5bMnftyQaAGkmMZgY4lU6AzG3QR1Q1VgkBHkb0+EkCge+YQ6OhLwiSbO4BA3SDQEAsRaHjNINDGg4WW4Z+hZHMHUr8R4zTRhGF6LKI6BNoFgRpIjuW5Bep7KxSJMRGpn0fMmqgYS6hucFQg0FHkro8Ehq6rad1fasRLjuV5Bep9KxSJMREI1M1RoAPTIdBR5K6PBBDonsNrQ6BuEKgbBBoCgRoojmUEOhoE6mZX3fBxHQQ6isz1kcLQdTUItPVooYXceQ+CKjZ3JPUrhU5TTRimxwKqm+rTWyUdNDcI1EBxLM8h0PFlKjZ3JPUbMfKmKsUCqkOgfRCogeJYRqCjQaBuEGgIBGqgOJYR6GgQqBsEGgKBGgiO5eNLm1GgjnkKNnci9TvZDiDQIwg0xGIEGlg3CLT9cJmFuOcp2NyJ1K8UOoBAjyDQEAsX6Pi3vIXgWEag40GgbrbVJfSBQEeRtz6SQKA75hBoZyYIFIEeQKAhzkqgpYa84FhGoOPJFei8BtWvDoEaIFADwbFcRaD5MxVs7kTqtwIfQaAHEGgIBGqgN5ZPL2w+gXpmqtdcg9TvZDuCQA8g0BDiAm19tjD+eHCafPTGMgItAAJ1g0BDIFADvbGMQAuAQN0g0BAI1EBvLA8JtMgr7ws0e6Z6zTVI/VbgIwj0wKa6lDYQ6Ciy1kcSCHTHHALtz+JcBZr6BAR6AIGGWLZAC+x0WuiNZQRaAATqBoGGQKAGcmO58boQqBsE6gaBhkCgBnJjGYGWAIG6QaAhliNQa+UgUGOKAgs53pM7V7nmmqT+XYojCPRAqkB9lZV00Nycl0ALDXm5sVxJoPlzlWuuSepXCh1BoAcQaAgEaiA3lucQaMohkkHkmmuCQN2sq0srA4GOIWd9pK0GBLoFgZYAgbpBoCFUBXrbXx+XK9Dmq5pZoJmzVWuuxf7jNAg0HwQaAoEaqI3lagLNnq1acy1SP494Yk6DqleHQE0WLdASF95YqI1lBFoEBOoGgYbQFmhrdSDQDQjUDQJ1g0BDnJlAywx5sbF8O4dA7RmcnUDzjuoi0D0INISsQG97q+OCBdq4MbdA8+Yr1lyb5IsZjyDQPatVYhUIdAwZjQ2tBgR6oqJAc+cr1txuJB1GEwJ1g0BDIFADsbGsIdCkJYg1d/TnNvx2PxSBekCgISQFul4LCPTIrYRA09Sj1Vwz/l3Ggbz+02dArboWCDTEggSadNXnWQq0eWt2gR5O5y1coLcIdAQINISqQHdrAoHeVRbo4f7btE1QreaamRHoGBBoiCUL1FpZCLTIUrr3H9fIAFrNNSOvf9xYAIG6QKAhzk2gRca81Fi+FRCosTJspJprR75Nt4D5/KkRq65NcnMIdAwZjQ2uBQS6p/OC6gg0dRFSzSHQYiDQEAjUQGosVxfo6Yze8DKkmmsnvr1FoG4QaAhZgRqH3RDo3fwC3V4SkbwMqea6wyf7EGhZgQ7MS6u6DgsU6OOrFz7s3/vs1auXEyZLB4Ea1BnL9pVC3TtD1Y193RGB3p6JQPP/xFNJgQ4tXau6Dgg0hKJAjyd+O2vjAgQ6fF3WRAINP/0UKkFAUhbo5s0XaEmD3g5sgkpV1wWBhkCgBrUEam0kCQg0YxlSFuiPl4oC7Q/nDlLVdVmgQG0QaOR27N4sqgnU2AqtLtCsiaQs0KuuokCHLwSTqq5Lcg8IdAwZjSWshEGXnKFAe5tJva2mugIdmkrJAsnVRedRKkzj/zZK1XXIOHqMQMeQ0VjCSrhMgXZeQO/V1BTo8FRKFkiuLmceyc8zh25sdkrVtdm8EVPTTS7Qx1fP/Wr7w/2jnfo+eOvh1dXVN37w4f7ON95/7erqa2+fzNiaYCPQ+3fXd3zzJ4f57Sf7dDPZg5d+mek8BGpQV6CtV4BA3ZQQqLfW3tDt/GugVF2T7dswubrJBfr06uqN7Q+fPNxsS96/e7Xn+Y1X1wL9082NtWT3ZuxMsBboS6/ubu/EeRDok8Nk38pz3pIEOnBVU/zuHCoLNHreBoGmIiRQ83djB6XqGuzehToCXRvwxe0PT64evL313rfWAvx0vdW5uXst0M3dn/7kaMbOBM829lzfsfHqdj6nyTYbn5+9m2tQBGpQW6B3DZWKCXRgMiELpFcXn0uBhSddyCBUXYPGl/knTu9YSJZkDluW2z34o07XP2zu3gj0jeZ03Qk2At0dBN0JeD/ZenN2N9nh7mSEBdp/C5y1QM0d9/6LqSrQwcmELJBeXd5cEp/WWp139s8thKprsH8ZQgJ9ujPcWnlvHG9szbk5Nrr/Z8POjN0J1gLdT7BX626yJ8enrad7MSeOoEAb9rhUgdonlLYg0ER0BBo/K3hAqLoGegJdi2+zjXlS3o7HB4EeTqp3T68/Pgj0xVVzgu3/m9bMPC1/fgItYND6Ar1r/i2fFgg0kTICdfbaXHMDp0IPCFV34lZPoGvDvdgS4eqzD/7xP3796iDQth+7EzQuY9oZ9fH+SECDtpkHQKAGAgK90xTo0HQ6FjCCzifQ2+aHQNIuHhGqrsEhq5JAn24Md9w1/+3Xm94zBNqeYL/9uuEJAh14vhsFgYaYRqDJz16KQK2cMws0eBx7OQK9VRTos1cfvN04lbS5xvNP//L3j22BdicIboFmHfhsoC3Q0CP2wwP3p4NAvRPKWMCKOatAw6dCA7OUqa7BMamSQNfOe/ngwf1FSqvGMdC2QLsTtATaPAbq/TySskAHHkGgjqePW/hiBGrGrCXQtHmqVNdEU6BPr1747W4P/iS+/dn1rkB7E+yvZlodVXrQ6OHipVyXIlADBOqdUMUC9jaeK52n2AGB2gcY8hczNWCPd1kAACAASURBVLeaAn326nP/486TJ9s9sY+B9ibYHO18Y/94+zrQ/XTHTzolgkANEKh3QhELBHaSZxbo7e7HJQv08JOUQNfSO1huv4f+wWtX208gBXfhjxNsTxf9Dx+uPn1rf0H96ZNIz/9k/fx/uMrcmT9DgY43aI2xnBoagQ4TOs89q0DvDgJNnKlGdS1UBfr0eKb82Wv7M+cv/cPWqT2BdidYC/Rfv9r80Hvvs/CZB0P1BBpZBa2HUj3rAIF6J9SwQOhKy7kE2lBn4MOvixDorapAG2eC7n/+9c13KP1ifyK9fxlTZ4LTtzH9ojXZ5tuYNtc7Hb6kKZlFCbT1GAJ1PX/ks5cg0FDG2QV6G3z2QgR6/FFLoEogUAME6p1QwQLBiD6BOprdP2PhAr1FoAkgUAME6p1QwQJKAg19fdUyBHr6Ob06zzgs6aC5QaAGCNQ7oYIFtASaPE+F6log0BQQqAEC9U6oYAEhgQa/P3UBAr1FoCkgUIMlCnTcq0agjvkNPmPhAm3cQKAhzlGgow16cQJNf+4FCjS72eP04S/wR6BNSjpobhCoQYWxnBwZgQ6xBIEa81SorgkCTUJOoNEVgEAR6CAItAS3CDQJBGqAQL1TKlhAR6BZ0yhU16AdEIGGKCrQEtzepj0Ymy46D03GRx4zh4zn6ndbPGHuDFOml6/RG1D+hRVmsVugqYdKPbAF6p1UYDMqHNC7BZpbLVugmZR00NwgUAME6p1UwAIItAgINA0BgbYPV8dXwOnRuEDHGRSBeicVsEB1gSZNrS7QWwSaxlkKdOwmKAL1TipgAQRagk4+BBoCgRogUO+kAhZAoCVAoInUF2jnE8OFBDrKoPOP5fS8CHSASQSa0y0CzaWkg+ZGQaDtyzujT0wU6MhNUATqnVTAAhMINK/btIl7UwlUd6L7K0NHoP9vFiXtZqMm0IH+0wU6xqCXJtCcpyLQMhOrC7R9G4GGqC7Q29vW184O1J8q0HGboAjUO62ABRBoARBoKgICbbY+VD8CRaBxIvnGCLTUMY7wZPWra4BAU1ET6MATMwQ6wqAI1DttfQtMItByB4nDk9WvrgECTaW2QG/3Ar1Naz95U3XUJigC9U5b3wIItAC9zQ8EGqK+QBv/DJefI1C/UBCod9r6FkCgBeiHQ6ABZAS63RBNXz0Zrs0HgXqnrW+BqQSaXBECzSbHMQi0vT4OfW/+Tej+TAWakRWBxplGoBkVIdBschyDQFvr47Yl0IzVkyJQt1EQqHfa+haoLdDUCZUF2n/rINAQ1QV6/CFNeE3hJk6aDwL1TlvfAksRaP9Ed06caem/BgQaQkWgqRuMWQL1KgWBeqetb4HJBOrdskydsH51RxBoOnUFejulQP0GRaDeietbYCKB+nfNUyesX90RBJpObYHmFp8j0LvEwwI9FinQEQY9I4HG0iHQRBBoOjICTSRLoF6DXphA8554sQI9XHDnDxCdsHp1R4w3DQINsTSB3iWO49PknhWa/5RxINBSTCbQ08CLt3UWAu3dhUBD1L4ONJvdCip+WV4LBOqduroFphbo4D4NAs1fYI5jRgr0/udfv7q6+uZPjnd88NbDq6sHL/3ycPv911s3Bzl7gXrW6NxjOSciAo0ysUBvb4faWr5ArV8R5yLQT9a23PL8r7a37x/tb1+99OH2jnd3tx68nZoHgRrMPJazDjMg0ChTCnQ969vBts5BoP37zkSga1++sNm4fP+1qxc3t5+9dvXgB79frT77+cOrFzYGfXr14Ier1aePrp77VWIeBGow71jOO0wbqc5rUASaOuvbQYH6jy1Vr26PORzPRKBPd5pcm/PV7Tbm48Pt1adbpa4F+8bu4d2/CSxOoMddqazp85hboDlTI9Aokwo0Yej5B2b16vaYr+BMBPpkt+G52qjz5c0O/WlD85OHa6U+e3V/x/bhJM5foI5VOsNYvm19C0AGCDTKtAIdWgIC1Rbo0/au+ZOmJh8Hb0RBoAYzCXR3VA2BFiQebvQu/OAili9QezxqCfS/pWAJdL1rvj3mueOww77juHu/Ou7hp4BADWYR6MGhmekQaIwpBZqyiHMQqHXvmQh0c6hzcxXTX24l2tZkc3/+tKs/CAI1mEegdwlXFfZBoDEQ6FiWIFD3Lvx6q/P9145XLR2PeG5pCPTpOV/GdJdwKrQ/fR6zCdRBrDrnTBFosUUsT6CdFIHf6Gcj0A0fbC6mX9sytAX69OGD1HPwFyHQ/HV6WQLNfBYC9T8am7SaQG/bN82pMqrzXPWSQQGBrvn01auXQ8dAn2RsfyJQk+ULdMItdATqfzQ2KQJNYoxAG5ucW12aZ+HfzfLnQgVacKfT4hwEOtmFsgjU/2hsUgmBhsbNeQi0scm5FWjvOtD1JI8Pn/JMBIEaIFDv5Jcu0BFb/iICtac6D4GuNzkPxny8Pc++tuX+a0M+3X+483HjYqYkFijQ7HPXCLRolNj0CNQ9JwWBBofNmQh0cx3oD9eC/PSt3X76epP0+Fn47Ybnk1x/XoRAs9fpUgV6misCNUCgZoiWQANTnYlA99eBbr5uabcvf/9W69uY1oI9kHohKAI1WLxAsxo6I4HGX0oZgUYXgkC1Bbq633zf59XXTh9Han0f6NMrBGo/IW8BCNQ7PQJ1z0hAoOFRczYCLQ4CNUCg3ukRqHtG9QSacPEbAg2xRIFmHeHbPyFr8osSaHYSBOoNEJ0YgSaBQDPXhwUCHZgrArUQFej+HwSaBALNXB8Wyxeo259JAs26UnZBAh1c7wsV6PZfBJoEAs1cHxYIND5fBGqCQM0MCHQMCxWo8wmJT0Sg3idcuEDzujysLASaAQLNXB9laP+yHwKBep8wuUDjYZcl0N3kh3WFQJNAoJnrowztX/ZDIFDvE+oKdOClSAr0VkegkfQINMRlCTRx7S5coPv35VRR6go0lnaRAj08DYEmgUAz10cZDmJBoOOj1BRoPC0CzaY5VhCog4sSaOraXa5Aj2+I5AXkJ6km0MHXtUCB3iJQBHoko7HskkfSGqtDIFDvM2YQqP8iIkmBHp+GQJNAoJnroxCHo2cIdHSSqgKNLn15Ar1FoHcI9EhGY9klj+Sw5XIBAk3f0vYlQaDeAP3JG+pCoEkg0Mz1UQgEWixJbYG6/TW5QHO71BJodL0i0ACXI9D2v1EQqPcp0wt0xAZgqVEXXEy+QBs/INAkEGjm+ihNyvpdsEAPx9XOWaBef8kJtPXEKm+J5lhBoB4QqMEZCDR5CcsR6OBOBAJ1LRiBjgGBGixcoDlL8ARBoM4A0TnWE+jwsREEGgSBGkyezu9PBHqOAt08E4EmgUAz10dpEOjoJJUFGlw+AvUs9w6BjuHiBJqygs9YoN27EeiIILkBorOsLdBoeAQaAoEaLFugsUX0vs4IgY4IkhsgOksEmgQCzVwfxRl8Hy5boLFF3Pa/D+6MBDr4UhCotdw7BDqGixZoaFWfqUC39lysQE9LVRXoiLW6fi4CTQKBZq6P4lysQM0r7BHomCSZAaLzRKBJINDM9VGe41mWixOo8QACHZMkM0B0nvO9JRo5G2MCgbq4YIGGV/VZCtQ8u+QKgkDz7k+b55wC7VaJQN1crEBjY+YcBWqfgkGgo5JkBojOs4ZAm79UL0Ggz169evn443O/2v30wVsPr64evPTLw0Tvv966OcClCjR62OcsBWo+gEBHJckM4JlpeW5NgcaXfz4CffD24cedQO8fXe156cPtA+/ubh2mG+JiBXr8yeAMBRrQzxkJdPilINDdkvp7Ixck0KsXDz9uBfrstasHP/j9avXZzx9evbAx6NOrBz9crT59dHXYQB3gAgV6Gi6XI9DmrdDPyVQRaP/MR3iCAAh0v6ALFuiDr1+9sf9xa8jHO22u+fS1jVvXG6Rv7B7eTzfEpQr08IPJ2Qk0eAOBjouSmcAx0+I0j11dnkCf+78e7jYtdwL95OFpQ/OTh+vd9uOh0cfHo6VxLlOg5hnpE+cn0NAjviDhZ12EQN0HYR3zLM+FC/RXT3Y78TtTPmlq8nHwRoQLFejxJ3OCqdONebN4BJq2O58OAvUFiM9zHoPeTi1QRw85jtlo8W9TCAl0v5O+Fehhh33H0+Pu/HZnP+0sEgI1KJ6u8xn0mQUaPJ+EQEdnyQowMNNZFNo6+N94I1yMQPe77dsf25ps7s8/OZxsGuIyBdr/qcU0Ah30dhL5Au0tbfD1p8+7yywCNZef8FK0BbqaxaC3QYFGn6Yl0FG78Ju98xePAm2ea28I9CmXMSUxn0Bbv+QR6LhlnqdAZ9kIbZ89vUyBbrc7o1ugTx8+SDsHf+kCDazsSQR6Z4xbBxcq0PBFBZH7OsgLdHqDdkbgZQp0e7Azdgz0SfL2JwJFoA5axyNb80CgblYlZjJAdx/oQgW6OcUeOQv/boY/0wR6/798ODzRCoEOLebcBNo5tHuHQEewKjKXOAj0cBHog//Vvg50LbvHV8+nfQhpS5JAn/3btDlmNJbb8UScr0B7b5a0h7Jmfdv7ilEE6qaCQJu/SS9KoOu99a893H8S6fn914bsPonU/GxSEgjUAIEmzdqYDQJ1g0CTKCPQtSZ3H3a/f3T6LPx2w/NJnj9DAj3stD/7d9tP3J+tQO21jUBTZt08EnpM55pf8iKtG8G7ekwr0LHmm1Wgd51dh6Glnp1AP3m4/7aQ+7da38a0+bqRPWkXggYEelDm7l8EWmYhagL15tgL1FjWVOu1nRSBOgkKdIizE+h6S9P8PtCnVwg0i1kF2tv3dVBQoO5rZvrvvsMNBOrmEG5Kg166QCfAJdA//PXNzSs/+nXvWRmN5XY8FRcp0O1dI6453D3dWhoCdYNAkzgHgf7zzZZXftZ9VkZjuR1PxcUKdMw127f9756YVqC3+gIdfQk8Ak1iaQL9N//pH//xH//rf9cU6Mc3r/zn1eqLn9585zedZ2U0ltvxZFir+wIEOur9fnt713v2bn6TCTR2M3BXj4kFOnKmCDSJpQl0d1Kq+ZH7r3568zebf798Z/dvg4zGcjuejIsVqD+C+XQEOnKm8wrUOgwTAYGGGNyF/8Xvfve7D5q78F++s9/yfO/mx51nZTSW2/FkVBDoqLdIKYGOiGA+va5Ak15PuVHnNHgUBJrE4gQaPguPQLOXoSLQkYS3wKZZr11hCwp0/LeAHMNNaFAEWhy/QL9853gW6dt7pgg4Nbe3cy5j+9Mci2wsZebFzTHv4Tumpb+4ggEmfC2NWW9+nGZJ066L8xHoRzffP/y4ZIHO8N7rDNuZjTaXW+Z536feMS3nIdCJFoRAV41PND0XEujH53EZk7nHUThdZ8dp5l34KY+p9ZY3yXrt7x4P32Ex4S58ge/xnHkXPu9EIrvwIUKfhf+Pf7rj328/INoX6MdvvtI9B49Ah5eAQL1zjt9TX6Cj5zmDQFtzRqBFcH4b00fG9icCHV4CAvXOOXpP2mtEoAi0OD6B/rPpTwQ6uAQE6p1z9J6zEuh0awyBlsfzjfRfvXfz3e6HkLZMsj6mBoEWYrOgKdZr8Kr98G2b6QRa4k8ZIdAkFinQDu/dfO+P5gOTrI+pQaCFmE6gg3fVF+j4eSLQJM5AoB+F/IlAh5eQd/2yAQI17kKgSbRnjEBLEBeo9dfkvnzn5sD3Ow9Nsj4mp7/CEaiHiQQa/txo+LYNAkWgxYkL1L4AFIH6549APbMduq+yQIv8NXcEmsTyBRphkvUxOQi0DJcs0ALzbISbapUh0PKEBbqR51ag929946Vz/bvwGxBoIdZLQqBuEGgSyxPo/aOrbyT+qc9J1sfknKlAD4tZuEDNtzkCddEVaPozEWiIYYE+fW7976tvpMxskvUxOXMLdNzb4/IEmnBnXYEWOQQ6v0BzQKAhhgX6eOPOJ0l/43OS9TE5swo07/I7AwTavzPxJRYcde0LK4o0jECTWJxA7//i7fWNT/77lH34SdbH5CDQQkwh0EBbrp3RaQRayJ8INI0FCfTf/KfNX5PL+cvwk6yPyUGgpbi9nUCgCXdXFmiZWTbDTbTOEGh5IgJ9dft1oOcv0P4aL5quf83grAKd0Z8XKdBi/SLQJBYk0H/7i81fk0OgZeeOQDNnmXB3RYGW2oGfQ6Aj5opAQ3AMFIEW4/IEWs6fCDSNxQl0dxb+6RmfhUegpbhEgRabJQJNYnkCffrCh6v7R2d8Hei8Ah270aIs0PILC81QRKAlXy8CTWK0QD946+HV1YOXfhm+IwtToLs/KffcTqDPXn3wpw+fS/pM/CTrY3oQaCkuTKBFX24r3CRrbSaBeuaezkiB3j/a/7XMq5e7dyR+Xr2DKdDdn5T79x/uzh19+trV82l6zmhswtWRDQItxaUJtNj87hBoIuMEut40/NoP16L87N29QZ+9dvXgB79f3/Hzh4mfV+/AtzEh0HJclkDLvloEmsQ4gT4+WvLJ7i+2n+5YbycmnejpgEDv+iMLgTqpI9DUpRYWaOEXi0CTGCXQT07HIte77i+37lj//ODtnCQ78r+RPkJGYxOujnymFGhv1J63QMsuLTg7CYEWm9uWdrgpVhsCfXw48rnms43anjTuaD2ajOePygXJaGzC1ZEPAi1FYYMqC7R0sQg0iY0Wr1MwBLre6nwjcsdTz1FQBHo3u0BHzU9boKuyBpUWaLGZ7UCgSYwR6LNXOzvp7Ts+SbzYqAUCvZtZoCMRF2jZbVBhgRbvFYEmMWYX3hBoU5kI1AsCLcWq7F68skCLzWsPAk1ijEDvH7EFOgkItBSru5Jyicyo+VClk0iF6YSbYAkIlGOg04BAS7HaLbLQMnUFOgEINIkxAl09aVzq+fTqWx9yFr4MZyzQef25b66UQRFoURBocyf98UamU18HmklGYxOuDgedoYVAvawaix4PAi3JmDmeiUAbHzz67dVWl4+PH1Of5JNImWQ0NuHqcDCdQMufrEWgnYeSF6Y26tog0CTGCfTwWfhP39p/Fv7+0emz8M/nn0JCoDvOUqBTfN5wiKNAiyz2kgU638diUzgXgW62MzvfxvTWBN/G5CWjsQlXhwMEWohDuCKLjc0EgWaDQLe8//r03wfqJaOxCVeHAwRaCATqBoEmMVqghUGgGxBoIRCoGwSaBALdNTbh6nBQVKCtA4AXK9ACy71sgRZfdQh0ChDohtICPc3vQgVaZLkItCgIdAoQ6Jb24Cog0NvjjVHz6nM5Ao3OAoFmg0CnAIFuKSvQg0Qn+M6e5Qh09IIRaNkFINApQKBbSgv0bip/LkWgBRaMQMsuAIFOAQLdUlygk4FAuw+eq0BLrzsEOgUIdAsCLUNToGOXnCjQ9OXIjboWCDQJBLprbMLV4QGBlqERbuySB57vOE0nN+paINAkEOiusQlXhwcEWgYE6gaBJoFAd41NuDo8INAyIFA3CDQJBLprbMLV4aF9xG5UuomVlSfQmf3ZFui4ZSPQsmtv1MwQaAgEugOBFqEZDoFmYYUrufoQ6CQg0B0ItAgI1I0ZruD6Q6CTgEB3INAitAU6auEIdAMC7YBAd41NuDpctN7tCNRLKxwCzSEg0GIrEIFOAgLdg0BLgEDdBMIVW4MIdBIQ6B4EWgIE6iYUrtQqRKCTgED3NPfhEaiX+QWasRDBUdcgGA6BNkGgu8YmXB1OEGgBOgIds3QEuqfQOkSgk4BADyDQArTDjVn60HMvR6CFNkER6CQg0AOFBDq1snKqm+QLSaMgUDcRgRZZiQh0EhDogYZsEKgXBOomEg6BnkCgu8YmXB1eEOh4ugL1Lx6BnkCgJxDorrEJV4cXBDqeTrhJBbqb4iIEWmItItBJQKBHTrZBoF7mE+jhxV2CQItsgiLQSUCgJxDoaGYU6P7lXYZAC6xGBDoJCPQEAh3NrAK9y/zDp5qj7kA03PjVOG4kINAQCPTEOQp0uiAmPYG6A6Q9M2sBmqPuQFygo1ckAt3zwVsPr64evPTLw+33X1vf/MGHXuch0BPHdyMC9dINN7VAs9AcdQfi4RDonpECvX90teelnTOf7G49/yun8xBoAwQ6FgTqBoEmMU6gz15bb23+frX67OcPr17YGPSThw9+uFp9+trVi07nIdAGBQQ6ubIuRKBTJBcddXsGBDq2DwS64fFOm6ujMx9fvby59cnD55yboAi0AQIdS1+gzgQItAMC3TFKoE1Prrc93z4+8OxVBFqC/ShDoF564RBoKkMCHVkIAl1tDni+fLrxuHHjk4cvOE8jIdAWu2GGQL0gUDcINImNFv8kBUOg94+u3jjdenrcnV/99mHzgSwQaBsEOgoE6mYo3MhGEOhmR72x137an398dfXgJ17nIdA223GGQL0gUDcINIkxu/DtI50Hgd7/xTceXj34M6fzEGiHzUBbHX7wPX1SFidQXwQE2gWBbhknUHMLdM377n14BNplPdJWd+6PQSLQXgbXjBBoFwS6ZYxAg8dAOzdyQKA9NgLN/JR148kItJvBNSME2mNcJQh0FTkL7z8Nj0B73N6ucr/np/nk4nnaIFA30qMOgaYxSqC960CP26QItCD53zTZeGrxNB2WJ1CZY8naow6BJjFKoOutzuf33yJy/CTSi/sHnJ/lRKAG2d913nnmlCxNoEIn47RH3bQCHdnnuQh0vcV5/Cz89vtDPnl49a0PV/fvXjVPL+WAQA326RyDDoEaIRzzmSS49qhDoEmME+jq/q3OtzE93d16wIX0BTkfgU6XwwaBuhkON6YUBHqg+32gn77eupkLAjU4F4HOjylQlUMhi6uuAwJd8Y30h8YmXB3jQaBerHAINAkEmgQC3TU24eoYDwL1gkDdINAkEOiusQlXx3gQqBdboCI9Lq+6Ngh0hUAPjU24OsZzSJc/6hCoAQJNISHciFYQ6EQgUAME6gWBuplUoGP7RKAhEKiBW6AzXDekXR0CdYNAk0Cgu8YmXB3jQaBeAgLV2JJfYHVtECgCPTQ24eoYDwL1YodDoAkg0CQQ6K6xCVfHeBCol0ICnabHJVbXxt0LAp2KogI9O25vp53+QrilxzK4ezmfQs9aoBm/cib8fTaeY7rcX9xsgdp3a/S4yOpasAWKQPeNTbg6xoNAvSBQN1MKdHSfCDQEAjVAoF4QqJsMgWZf1oBAJwOBGiBQL0GB5hWDQAPs/1QCAkWgygQFOjQOEWjgfgQ6SKpAPX/vEIFOBgI1OKVrj7yhgTvHFxhrV4dA3SQKdP/3DmfuE4GGQKAGAYFuRm70eQg0LNCsahBogMPGJwJFoMLYAt38HB+JCDQYDoEOkSrQ/b9Z80agk4FADQIC7d7RA4EiUDdZ4ebeokegIRCogSnQw+/+yPMQaJZAw6dDEOgQWQ2NrxOBhkCgBpZADz/FBiMCzRHo7W3IoBP1uNDqTBAoAtWlka7vTQQaIRyu103kNxICHSRrHx6BTgcCNegJ9La/K2+BQCPhupfU3nZ/MB4ry2Krs0CgCFSWjkA7O5rh4YhAYwK9tW8h0B3ZAk0vCYFOBwI1aAu0d5wuOB4RaCzcrX0Dge7IDYdAEagqLYH2f9WHxuMc/hSvLirQwFZ8vzYEmgACRaCqdATafRiBBomGC2x1ItAt+QJNbalAnQg0BAI1GEgXGroIdECg9nkjBLolOxwCRaCiDKVDoCHi4Q4fQxw6pIxAU0CgCFQUBOplQKC3d8ZBEQS6xSHQxJoQqMH9o5e7dz179Y185yFQAwTqZejgR9oxZQSaBALNFejemk+f+9VRoHtrPnnhw6NAP3l4dWDYqAjUYFigM36Cu4N2dcNHjxOuWpqqx0VXZ4BApxHokZRNUgRqMJgOgQZwbbsj0A0egaYVhUAPRATa2OBkC3QsCNSLKxwC3eAIl/i3PRDogftHOy9uBbr9Zy3Q3V3NXfh/9XZ6HgRqkCDQ+b5DqIN2dQjUjSdckkFL1Kkl0NsU/LvwCHQsw+kQqI0vXPe6UASaTIJCEeiR7F34FwfzIFADBOqljECLROlzjtUlGPT8BFpmF374JFIKCNQAgXpBoG7c4RBoskAbnATaPgZ6cOyB9f1REKhBikBn+w6hDtrVIVA3IwQaLwyBJnLaAn26O72UskGKQA0S0iFQkwICnewQ6FlWtwGBpgv0sMG5JvJJJAQ6DgTqxX0gz/65LGdZ3R0CdW2BNj7Kef/+6xuhfvMn+731p6cdeK4DdZEk0Lk+wd1BuzoE6maMQGOVFenznAX67LXnf7FW5/0Hr3WPd/JJJCcp6eb6AHcX7eoQqJsR4RBoskCNXfgnB28enMoW6FgQqJfxAp3uEOh5VrfB7mx/LwJtYmxU9gW6OQKaCgI1QKBeSgi0UJQ+Z1ndlpBAb0OP5XLOAu3twiPQsaQJdKYPIHbQrs4b7lQeAnUQ+GjxVqEItEljF/6oychJJD6J5CIpHQI1QKBuRoULfLDj1v7+wHzORqDFQaAGCNTLaIFOeAj0TKvbEvxkHAKdGARqgEC9FBBoqSh9zrO6LeFPxpUpFIGGQKAGaekG/7TPJGhXh0DdjAs38Qc7EGgIBGqQmG6eT3B30K5u9DdiIFAf/U3Qok0i0BAI1CBVoLehGxOiXd2Ij9Ps/o9AnSBQBCpDajoE2mXsB7onbfFcq9uCQBGoDMkCneUTiG20qxv7eUQE6gWBIlAZktMh0A6jrga/Q6B+pv1gBwINgUAN0gU6y0cQW2hXN/LziJMeAj3j6jYgUASqQno6BNpm3MWME5d4xtXdTXxVHQINgUANMgQ6x0cQW2hXN/ZqcATqBoEiUBUy0iHQFqUvZizKOVfXK+9cBaoGAjXIEegMF4C30K6u9Knkopx1ddP+aT4EGgKBGuSku71t/jM92tVph9NON3YGCLQGCNQAgXrRDqedbuwMEGgNEKgBAvWiHU473dgZtA6CFh6PCDQEAjXIE+j0n0Fsol2ddjjtdKPngEArgEANstIh0Aba4bTTjZ4DAq0AAjXIFOjkn0Fstl5ryQAAIABJREFUol2ddjjtdKPngEArgEAN8tIh0BPa4bTTjZ5D8yAoAp0JBGqQL9DZ/ClenXY47XTjZ4FA5weBGuQKdOoPcTfRrk47nHa68bOY7oPFCDQEAjXITIdAj2iH0043fhYIdH4QqEG2QCf+EHcT7eq0w2mnGz+L0zBEoHOBQA1y0yHQA9rhtNMVmAcCnR0EaoBAvWiH005XYB4IdHYQqAEC9aIdTjtdgXkg0NlBoAbZ6RDoHu1w2ukKzOMwDosPRwQaAoEaOAQ6RQwT7eq0w2mnKzGTqb6ZAYGGQKAGyum0q9MOp52uyFwm+mAxAg2BQA2U02lXpx1OO12Z2dxO8rkOBBoCgRoop9OuTjucdrpC87md4rJkBBoCgRoop9OuTjucdrpic0KgM4JADZTTaVenHU47XblZlT+ni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r0C/fOf7/TszGptwdYxHOZ12ddrhtNPVDhADgYbwCvS9GwRaBe3qtMNpp6sdIAYCDeET6Ffv3SDQOmhXpx1OO13tADEQaAiXQP/wVzcItBLa1WmH005XO0AMBBrCI9CPbm7+/F8QaB20q9MOp52udoAYCDSES6Df/fvVxwi0DtrVaYfTTlc7QAwEGsJ7Eqkl0G/vKREIAGApIFAAACdFBHogY5t9wh2C8Sin065OO5x2utoBYrALHwKBGiin065OO5x2utoBYiDQEAjUQDmddnXa4bTT1Q4QA4GGQKAGyum0q9MOp52udoAYCDQEAjVQTqddnXY47XS1A8RAoCEQqIFyOu3qtMNpp6sdIAYCDYFADZTTaVenHU47Xe0AMRBoCARqoJxOuzrtcNrpageIgUBDIFAD5XTa1WmH005XO0AMBBqCb6Q3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XEa66+vr6YKYnE11nrkvFwRqoJxOuzrtcAjUCwINgUANlNMZ1c3+Xg+j3BwC9YNAQyBQA+V0pkBlDKrcHAL1g0BDIFAD5XQI1E3GqLu+nr3Uc6nONfflgkANlNMhUDdZAp39wMi5VOea+3JBoAbK6frVzb+xFEa5OQTqB4GGQKAGyukQqBsE6gaBhkCgBsrpLIHqnIdXbi5boPOWei7Vuea+XOoKVOaN30Z5LCNQN+kDdCtPBHoCgYZAoAbKY7nX8jUCTSRHoHcItAkCDYFADZTHsiFQoR6Vm0OgfhBoCARqoDyWEaibgQHaKHEv0FlbXXJ1o+e+XBCogfJYRqBu4gO0cTHD/icEegSBhqgtUJV3fgvlsdxt+brG7mYQ5ebiFtgeSj7+3PxnJpZb3eimSjpobipfxqTyxm8jOpa3XfUFevp/fUSb2zEg0FOLR4HO2epyqxvdVEkHzQ0CNdAcy7tRikDdxAbovsbmjZlbXWx1dwi0FPnrQ+WN30ZyLO93MRGom8gAbR31vEagXYYFOqaqkg6am+oCFXnnt5Acy/tdzH11x9q6Aq1bqGRzB8ID9KTM3a3j3ZNnOrHQ6raMvBS5pIPmpvZHORFoIrtzRYfqGhtJPYHWbFSxuSPBAXrdVmb3bPw8LLO6HdsDyGPmvlwQqIHgWD56clvd6Td+b2+z/6bHAntCA7RZWfuShsHqCnarWd3+BQ5dAXY3qoqSDpobBGogMJa7HjzuYu4Eetfdd29skXYrnXM7SqC5MIEB2uqnfVXtUHPBah2Va1a3f4Wt6nqvrXUGzkFJB82NlkCvj7hXRgkExnKnhJMfN9U1BmxfoL2RjED3BAXautXsa6C58EB1dK5Z3XX/2o/QPo5/mJV00NzUF2hj37OJd2WUoP5Y7pTQ+GldXWPvvXvC2PgaoVnbrN9cBHuAdjf1Wzv0AwINTnBGAu1e+2GcMBr7wYOSDpqb2gJtHbxrjtzLPhWyP6rU/3Wy3gRtfmCme8LY2BZIPcBfpPD6zUUwB2j8iEd0GF6HvzT0rAR63X7D3hn7OKeHPJR00NzICDS2ITA39cfy8YLE3ub49ap1xt2+nKkn0OEuy/Rdv7kI1gC19ke77QWInTo5J4EeT10e7+jt43R/yKSkg+ZGR6CdSWoatPpYjrz2zgZSW6CH271t+cEqjR0zD9Wbi2ELdOCuiEADz9/dfR4CPfxabgi0cX9rotOD2ZR00NwICDQ0EOsZtPpYjrzylf3Lv7Nl0D2MN1hlZGsqh+rNxVj1X+DwSw5OESvW8+tIsrrDL+TeRwcDAvWNoJIOmpvqAo1cA3GxAo396ghfzNg+I9eZ1UCV4ZWQR+3mohg7NQmvOCjQwzzNJZ2ZQK+73z8ZOFCMQEeR0Vin/uAv8irMN5aD778gcYGebnZmFa9y7GnUU7qxM5iQ683h4+6R9pSnRe++CIEaG572tQoIdBQZjXXWUaB4BNojVaDd93fHHHfmzdEGlbTAnt0VYIkHOJsTRVfRZQh01T+dae63+wZQSQfNTVGButgcod78F3qsdbN1x3XoacvBfAm+13Xdbmf38+muWHOnW8tvNEi3kFXyq+1N1WzanMd2Yzc3oCDNl3nde/f1JloZXZ07Clug1+Etgfbp5O4lkVOdZpptY8B+BdFXFftGjP75pcDe1XVws2Fko5KbUVuuj18jkH3Ko9tr5zMOgfP4uU0qVnd8DeYFDN2JejdSKemguakv0PgFS82B2jnRvN1PmkShswrUODNcRKDdE+udH0MeOVuB9r7IKv2lXndpP9j94VIEah4FRqAjyGistSIipR9Pb3TH6UGnUxh0RoEa77P4K0r4TrbmzK2DVnetU+4hH7gQskD/dNHhq1TzT5mF5NmcTf+a3Ly8QtUdiQq0+/391q00SjpobtQFerhcubcv2hi39sAewXkItPvbpfMrqPWLKHnxA+hYwHjtnT9lWGjEHC9kvjyBXremOdybv5iSDpobCYHGJu3vqHeGZ3jbwM1cY/l6WoGGNi6bWw7Ws2KLH0DGAu0D67sX2f47CMXGy0HHnZ2k8xeo/VksBOono7H0dvtu7O6bBibzM59AjffZwKvI+gvd/eKad5o9jjOLjAU6R3nbAr2LnrjMXtRBl2cn0NNLyBFofrElHTQ3+gI1t9GstVROofMKNO83eFZ1vQW2FxAoLHZOb0jvvlzFaSnsELr9AeLCAm0tr/lPKirVNRgUqPmLAoG6yWgsu+QWgbFZak9+prF8bQ3AofzjBNrZ5A31GJnBIgR6UNj+xj5z/wPEhRZ23T4ccjECtb9BIb/akg6am2UKNEiZw6GzCfT0/9OdA08aV13armuwv8FqRSzQ2hQcOJBXYGm2OS9BoIW+w2vBnJlAN4w3aIl0CREsgQ4+bWR1adWEJhqsdsJfjFlTH364S7DAaI7hFi/QzvbHcHUI9AwFepf7futRRqBDEU7XvzTvHJrv6KMfaVOFjpEMXSOQHyiJ1mVsQ802zx41p55BoM1ficsTaOeClsYLiPxBUwRajozGxrceJXm9miNgLoG2/+3+bDN5dfsc9tml8B+x2DH1TvIhRXzqwBOnE2jrJ2MDrv+MaQbdSFpb7kkCHbupcpj7cjlTgab++rf3SQsJNHFDqSXQwfnOI1D7jTF8ec6EAr1u/DwwceDGTKNuWKCTDbqRdJIj0ATOVaBJBr22r2QvMZaHrzTsHjnb/Tw445kEar0zzKsG2ky3jdcSaCxC+ME5BHqdINDpfmuPo5EqWaBFLqct6aC5OWOB7q8sCa/h6/14701RRKBDDm8aoXdfmLkEavRiHbPtME241qGDgeOwkcdm+rWdINCJBt1IWodJ7hIFWoKSDpqbsxVo94i4+fj+h+5DhQQa96GlzYRf57MJ9K7XX8LJkakE2lx69DhsNJyGQANDQ0qg3Ss8EWiI8xXocU/JPpp33dik6W1qlVj40IwMgaYcdphPoF2DXjcUFqIXrsQxsuu2QO9iRUWPL8yz3xPYoTgNx9P/W+kmDzdAK1JnOx+BhjhjgR6xDua1T+v2Hs6YubmV276gxZqvteOesth5q9tw3X0xGQIdOmCZGGA/q7uOTEOThsLNtN9jpjntEAW24wUE2rqFQJO4CIH2BXkdeXzz9xhyZm4Z9LjVFlyu8WOSauYXaO9YcbJA908cv/jTYuPHYeMN1hTo6ZB8aGWrCfQagaZwCQLtfbdufIvz2voD4sFZ2+8H827rgOJp+YmbahUE2t1kjyRthYscQslbeOPf6HHYgSVVFGhwH+U02So05Ux0F4xAk7gMgXY0NvD4eiynDuLA8S5zr7x5fKz9+32/gacr0M6ueJpATxtbkZkmLfr0Q/jEXzTWPtxMR94bPxt3hh5cHW5UUmh0swKBhrgIgd51bdV7uD3oV6lbTa35mjPsvp2Ou6C9TdPEd00dgXY7CsVtfd/RwC7/dZvwghs/NWUaS2iHm1+gkZ2L0++ClkCD7RbUatrme/M2Ag1xGQK962is93B7Q3KVOlw7W67Wz529uP1mVG9vKfntUUugLa4Ntg+smlOcJrfn0Z6RtZDjdKelNp9tTR5hJoG2bkR+OxwEuk++Ot3n+vWQEzF7+x2BhrgUgcZ2plpv0s3/VneBN33waZ1b9m7cIUAvQ86bQ0KgG0yDrhoPNie1nh67eZx/d4uu82NUqV3qHT4OPHL4f0Ogrcc6symWaGgvrA8CDXEhAr1rv8+NRw8/bP6/ukt5PxpHjaxHuu+Jke8EGYF2aGxG9V/jwGFn4xmnndlre6L9lvxxioRWxarb75IcfmoPul4/5TZBT0eS2mliz0GgIS5FoHcxf3b3tVobA5E59u6xHjpteebEDSJmgRPb9lbHnzoP9qbuP926HRPofn0d/z+YUK2648bn3VGgjQcDkxZZakL/bRBoiIsRaJy2XhuHozoTtO4x5nKcuHlvaHIXctUd2fSzMg9RxDbWG89u305YWuPHlHrVqjvF3gs0eNjjePi8xFL7sx+eOQINgUANjidEj/QPAJgj7toancm7mGnZhKuLbOUP7dJHDiinLTdhMrnqrpu/cVedkvrH0UcNof6RpE6U6LMRaAgEanC4JO94R3/TMngwtfPMw81iR7Ckq4sdIwndsO8sdcakiVx1rTNgXYE2rxw5TjRiSd2h2RjTw1vwCDQEAjU4nAo53tEYdQNHNM2tzXIHsNSrC4dr7K4OnMjb3Siba4tcda2LCnoXH/euLwgXN+C/xv7TtXEvAh0BAjU4nku+6/xwGMTh8WZubSYeo0vLJl1dXKDxN6t16UJRlKvbCrR3X6euwJb7cLGHQds9ip88LhFoCARqcLqasfnP4b74FSXX1lV25fwpXl003MCmzpApRqNc3eYbbKxhM3jcvblhb/bbuMs/DBFoCARqcPo8TeP/x/sGfm1bDyPQFBoCHZ/EQLm6tG3BmB2Pt9v3ldn5QaAhEKhB4wOJd/1ROzQi7e2EIsHu1KsrI9BpNkC1q3MJ1LRjZ6+/SJcINAQCNTilu75zbA5N9P7foV3dSIEeDtUVStNBurqkF93f3hyYrlSXCDQEAjVoCDT+F8wqoF3duHBJJ4T9nEF1vcPxwelKXnuPQMMgUAPzS9lE0K6ugEALJTE4g+raO+eRrq6HTnbmgUBDIFCD1tcCV0tho12ddjjtdElTHbU5+Lum6G8jBBoCgRoop9OuTjucdrq0yXZaTJFjya15BBoCgRoop9OuTjucdrrUCac9UGyDQEMgUAPldNrVaYfTTpc85ez6RKB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T6J/27hNL1qFyd0VYT5eZqVzeAdjgEGuBiBGq88//kQPcB5bFc0wKBupqPtZg53hAI1A0CDXEZAu28oYfe6prv/x3VLGAZcphKYU2EBGq0s7qL/EqvDQIN4RLoV3/35s3Nj37duz+jsQlXx13qm314at8CJ3lJB6pWF5lin86YVXhRgZ+nopZA00bjMHXSb0GgITwC/fKdmw3f+U33gYzGCtafPPTCI7Ez+ep059ilF3ydO6zq/jbj+Vlv2exX0g2XNteEBZRodh6B5pQZfE056yA4wZ/0p/K+KAQawiPQ926+9+vVFz+9+d4fOw9kNNa/72+b7O5KGovJAy1jhd7lLr/19JGB/uRvEzhN3r1jd9NdXXf2vubibSS0mPmE1k3jJdjVdR4Yaju7y/7LyquuX2R2u6nJ7UVmjcARo2bBOAT6+Zvbbc8v33nlZ51HMhpLXbEJpL0Hkt4irRGRFnDglc71muZty2C/Yu0ah+oZbqpYsxkN+Z5+FzJKv60Wq+HSwkscLiW/tNbqNe7q08+TRgmR1cIh0I9uvr//98edRzIaS1qfaW/aJkPPqEXOwC1Cc+FD3RgraPJCLLLWffsZxgzqdjoNA6GCT3DN2U2OO/c6WC4Ogb538zfbfz/ei/RERmO7f/+bDK3RZNxVhOQ0jlE7US/JBF+uu60co5ccTt5OGzEPUYJrP/xKhh6flEAPxyrSxiACjfLVT/e77p+/eTgI+u092fPKHdsAoE62BpZMXYGeP5c7svLIf4PKvXPdUaZ6DTmdKhS4SEYJtHshU/YuvCjK6bSr0w6nna52gBhcxhSiyBbogYzGJlwd41FOp12ddjjtdLUDxECgIRCogXI67eq0w2mnqx0gBgINUfcsvCjK6bSr0w6nna52gBgINITrOtAft/49kdHYhKtjPMrptKvTDqedrnaAGAg0RN1PIominE67Ou1w2ulqB4iBQEM4BPrVT2++O8Fn4YVQTqddnXY47XS1A8RAoCE8Xybyhda3MZVHOZ12ddrhtNPVDhADgYZwfR/oF3+39uePutufCHQOtKvTDqedrnaAGAg0xGV8I30m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GKCjSZb3+7ymLPAapzQ3VuqC4EAl0YVOeG6txQXQgEujCozg3VuaG6EAh0YVCdG6pzQ3UhEOjCoDo3VOeG6kIg0IVBdW6ozg3VhUCgC4Pq3FCdG6oLgUAXBtW5oTo3VBeijkABAM4ABAoA4ASBAgA4QaAAAE4QKACAEwQKAOAEgQIAOEGgAABOKgj0q7978+bmR7+ef8EL5st3brZ85zebWzSYypfvfH//U6szChzmWB1jL8b8At2vj93qgDQ+f7MxiGkwmfdu2hbYdUaBCRyrY+zFmF+g791879erL356870/zr7o5fLxYTRvoMFEvnrv5tBbqzMKHKRRHWMvxuwC/fzN/W+yV34296IXzHs3Pz7+TIOJ/OGvbg4WaHVGgYM0qmPsRZldoB/t18tHjdUCA3z108aApcE0Prq5+fN/OXbV6IwCh2hWx9iLMrtA37v5m+2/rR0DiPPlO9/7v9fbBP/z9tg9Dabx0Xf//thRqzMKHKJZHWMvytwCPf4++/xNDqMkcziOvxm+NJjB/o3e6owCk/j4ePSDsRcBgS6Bj9e7VH9c/X9/d7MujwYzQKBuDgJl7EWpKFAuhUjmo+Oe6I9pMIe+QL/zGwpM4uPO4WPGnglboEvi4xs2oLJgC9RN9zAnY88EgS6JzgYUDQ6BQN10BcrYM+Es/JLYjlsaTIez8G76AmXsGVS4DvTHrX9hmK9+2hy3NJjOx53rFvfXgVLgMMeNd8ZeDD6JtATeaw5mGkzndC0On0TK5LTxztiLMLtA1yviu3yaNpPP39xcSvLFX21Lo8F0DhZodUaBKTSuA2XshZn/y0S+4Ptc8vlo/4U424+D0GAyx2N1rc4oMIFjdYy9GBW+D/SLv1uvgR/xGyyLL/765uaVP9+XRoOpnE52tDqjwGEa1TH2wvCN9AAAThAoAIATBAoA4ASBAgA4QaAAAE4QKACAEwQKAOAEgQIAOEGgAABOECgAgBMECgDgBIECADhBoAAAThAoAIATBAoA4ASBAgA4QaAAAE4QKACAEwQK0/L4qsmLteMAlASBwhw8uXq5dgSA8iDVL330AAABDklEQVRQmIFnr14996vaIQCKg0Bheu4fvfD/PHrhw9oxAEqDQGFyfvvwWx+u7t998MPaQQAKg0BhWn7384fP/2T70/uvPXjpn35fOQ5ASRAoTMqTBy/94njjg7ceci4JzgkECgDgBIECADhBoAAAThAoTEn7c0h8FgnODAQKc/D06o3aEQDKg0BhDhAonCUIFOYAgcJZgkBhDhAonCUIFOYAgcJZgkBhDhAonCUIFOYAgcJZgkBhDhAonCUIFADACQIFAHCCQAEAnCBQAAAnCBQAwAkCBQBwgkABAJwgUAAAJwgUAMAJAgUAcIJAAQCcIFAAACcIFADACQIFAHCCQAEAnCBQAAAnCBQAwMn/D/Qeodow8ghkAAAAAElFTkSuQmCC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414" name="AutoShape 6" descr="data:image/png;base64,iVBORw0KGgoAAAANSUhEUgAABUAAAAPACAMAAADDuCPrAAABYlBMVEUAAAAAACsAAFUAKysAK1UAK4AAVaoAsPYAv30rAAArACsrAFUrKwArKysrK1UrK4ArVYArVaorgIArgKorgNQzMzNNTU1NTWtNTYhNa4hNa6ZNiMRVAABVACtVAFVVKwBVKytVK1VVVQBVVVVVVYBVgIBVgKpVgNRVqtRVqv9rTU1ra2tra4hriKZriMRrpuGAKwCAKyuAVSuAVVWAVYCAgKqAqqqAqtSA1KqA1P+ITU2Ia02Ia2uIpqaIpsSIpuGIxOGIxP+jpQCma02ma2umiGumxOGm4f+qVQCqVSuqgCuqgFWqgICqqoCqqqqqqtSq1ICq1NSq1P+q///EiE3EiGvExKbE4f/E///UgCvUqlXUqoDU1KrU1NTU1P/U/9TU///hpmvhxIjhxKbh///na/Pr6+vy8vL4dm3/qlX/xIj/1ID/1Kr/1NT/4ab/4cT/4eH//6r//8T//9T//+H///9+hYNvAAAACXBIWXMAAB2HAAAdhwGP5fFlAAAgAElEQVR4nO29C5skx3lm1wMCUM+apME12OAFu8BauxQBm+IIay0NSLZXoiUOxF3JJCGTQ4A0ILLbO7h60Kj/77pXXr6IjPgyMuPNqnOeB5iuqqzMt96MOp23qr5aAQCAi6vaAQAAlgoCBQBwgkABAJwgUAAAJwgUAMAJAgUAcIJAAQCcIFAAACcIFADACQIFAHCCQAEAnCBQAAAnCBQAwAkCBQBwgkABAJzUFuiTq5crzuNx5Jlpc71/dPVG5OHJX94nD5/71enWp289vLr62g8+TFr6k6sXxy4d4MIpLtCnV33eOD34wv7NfRCP6/259cSDb/1+f7M5j/V82xwWuFo9e7UXKlugpzv35moJNP7yItGihCraJmgJ9Ml+xg/eiD/z8CgCBRjHEgX67sETf7a7XUKgT3uPVRRoe7P2iRFy89SeQNf+3PxS+fStQ+Mugb7/+nr+3/xlf+kA0GW6XfjHxvszR6Cf/fz1hxtLfvMHHc+8u/PEZ+9anrh/9ODtxrSfPOxaqjXBrALt0I/WyOgR6CcPr45bngeMpUd/w63u3+08E4EChJlMoOu3c/Po3I6WYcLv8dVuM+rItz5szePwfv+t4YlBga63Q0+6MHfh9/oaK9DoyzOjdRP0ltleTlegpxcTXXpcoI+vHqx/YW00+nJo6QBwYCqBrt/D3+hvglpvXvP9udbv1Uv/tBHMZ5tdyqaKG9J77BDoes6nqR0CPZEr0PG78KflvLjqCfTZq6dXvt87j8vvsRHg6Wmrfj83BAoQZiKB3m924Pt6agk0so+73kx8/ngUbvXpa60jmSdP7PWYtQv/pKnjKQU6wTHQduyeQE+vax9k4Px9c8vzOOcXjxFeDCwdAA5MI9BPH23ewes34bfajkg9SPikvfvf3O1unjXZOyNHoBttnLaMi+zCn/aB478fOtEiDAh0/fB4gW6LePCT9p2N305P96sAgQKEmUKg9z9/uDPn/btXD37YfCRVoF2xNW4PCjS6mbfZsHp62q8WFej6F0Zj2b0gW/ftt4FDu/Avm888ZVmvohd+96hzeLmxfo6zQ6AAYcoL9IO3Hp60+dv1z//htDOeepblcWfnsnHFzeAufEyg99st4ydHb0x5Eml4Fz6oprUhG4ePe0GOxxG6J5EOTxo6hXW/Xi2bCjbnik6X065aPY+6UBfgQigs0Gebt+6DxoVH9+9uNpde2L/J0wUa3AIdOIkU5dPXdvulvz0oPiDQraKLn4VPF+jT1mmzbpD19ul2Mc7LmH73X19fP/D8Tw6NbD669AtjUY8RKMAQpbdAP3n4zc5xtfv3X28cWIvt456IHANdz+Mwu6eDJmoHWe+2Pr+b7cYbmx/bAt0fEdhv4z45bOS1g50YeRlTJOijq+b5nW5FT/YzjVxIHzmDvn0Fz5/W0QcbnR42PJ/0f1EhUIAw834WPuMs/AuBs/C7SxV3F9J3PHE8NthlO91GS6fZ/PZfvb2aQKBpL2+AtRT/obEP35nH8QLbyEc53zafueX+0fN/2T6vdv9fXt//XmELFCAP0S8T6V4H+svmg+8GPBEX6OrZ6z9cdYgLNNscYYEOROulMs4InR7dK7sv0LwvEzHgGChAFrUFGqL1SaSXPuw+OOgJz/v+KNDeuX03HoFuLyB6ctpabgd5stmOfnzcBm4LdCychQfIoqxAsza0Bvjs59/Yfxb+98MT9wi873sfhTK2QPdOCpnjSXcWGV9nd9ywjHhvd8B3f61nbx6780tTCZTrQAGymF2gvUli70//u3eUQKNXoU8s0Pv91UjNc+qneazvPVZp7MIPlju0gvgkEkAO0+3CR45ujhVoRIOd76zrnQWKzb/5WZ5UcxhfqHz/X17/+mbJX+tsO6dFO35Cff0if9gN8tuHrV9F5QV61DafhQdIYHaBZk21QIEevw9uS/PobUq09eyO9x4uVzoG2V73fjoWYgg0+vKSHuXbmAAyWOgWaOvzRZH3eNuJA/NPE2h8F35zsdRL/7Td8vxs85ms8OIt9a2f3TDku+0vJl3v3Lde9yQCPV7iYB6BBYAWFybQoWOgjculfAJ90rrk6tNH4T+bYarvk3/XvGDrSWcL9C/+rDeD4gLlG+kB0qkg0IHTxgknoiICHdhPtgXa/5Dl+v6wQCN/Sqi7R/+09UV80WhBQkE8x0BT5uuZCuAyuTiBWl/CuRfo176xA4FmTwVwmegJNIGoQKOztwVq4hJobBd+IFp2EFOgyS8PgQKMB4GG8Ak0chIJgQKcG/VPIkUvRLfJuYypbcz+H2UKLj35JFJbixmXMSWqacwufKxcBAowFgSamX9IoBkX0iNQgIVT+0J6XWTyR4OMOCKCQAHGovptTAAA8iBQAAAnCBQAwAkCBQBwgkABAJwgUAAAJwgUAMAJAgUAcIJAAQCcIFAAACcIFADACQIFAHCCQAEAnCBQAAAnCBQAwAkCBQBwgkABAJwgUAAAJ0UFepdKxqQ1UE6nXZ12OO10tQPEmLa6kg6aGw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t0A/f/N7f+zel9HYhKtjPMrptKvTDqedrnaAGAg0hFegX/30BoHWQLs67XDa6WoHiIFAQ3gF+tENAq2CdnXa4bTT1Q4QA4GGcAr08zcRaB20q9MOp52udoAYCDSET6DrHfj/jWOgVdCuTjucdrraAWIg0BA+gb53831OItVBuzrtcNrpageIgUBDuAT68Xr3vSnQb+8plgoAYAF4BPrlO6/8bIVAAeDS8Qj0vZsfcx1oLbSr0w6nna52gBjswodwCPSj7fl3BFoH7eq0w2mnqx0gBgINkS/Qz99c78Aj0FpoV6cdTjtd7QAxEGiIfIF+dHPkO79pP5TR2ISrYzzK6bSr0w6nna52gBgINAQCNVBOp12ddjjtdLUDxECgIfgyEQPldNrVaYfTTlc7QAwEGgKBGiin065OO5x2utoBYiDQEAjUQDmddnXa4bTT1Q4QA4GGQKAGyum0q9MOp52udoAYCDQE30hvoJxOuzrtcNrpageIgUBDIFAD5XTa1WmH005XO0AMBBoCgRoop9OuTjucdrraAWIg0BAI1EA53a6629vb2kFMlJsTH3Xa4RBoAARqoJwOgbrRHnXa4RBoAARqoJwOgbrRHnXa4RBoAARqoJwOgbrRHnXa4RBoAARqoJzuKFBJgyo3Jz7qtMMh0AAI1EA5HQJ1oz3qtMMh0AAI1EA5HQJ1oz3qtMMh0AAI1EA5HQJ1oz3qtMMh0AAI1EA53UmgigZVbk581GmHQ6ABEKiBcrqDQO8QaC7ao047HAINgEANlNMhUDcDo67yNv2Sqxs99+WCQA2U0yFQNwjUDQINgUANlNM1BCpoUOXmEKgfBBoCgRoopzsKVHITVLk5BOoHgYZAoAbK6RCom2GB1mx0ydWNnvtyQaAGyumaAtUzqHJzCNQPAg2BQA2U050EqrgJqtwcAvWDQEMgUAPldAjUDQJ1g0BDIFAD5XQI1E181NW+sGHB1Y2f+3JBoAbK6bbV7d7oggdBlZsbFmjVX0kLrm783JcLAjVQTtcQqOAmqHJzCNQPAg2BQA2U0yFQNwjUDQINgUANlNMhUDcpAq3X6IKrGz/35YJADZTTtQWqZlDl5hIEWvNX0oKrGz/35YJADZTTNQWqtwmq3BwC9YNAQyBQA+V0CNRNdNRVv7BhudUVmPtyQaAGyukQqJsEgVZsdLnVFZj7ckGgBsrpEKgbBOoGgYZAoAbK6VoClTOocnMI1A8CDYFADZTTIVA3aQKt1ehyqysw9+WCQA2U0yFQNykCrdfocqsrMPflgkANlNMhUDcI1A0CDYFADZTTIVA3sVFXv9HFVldi7ssFgRoop0OgbhIFWqnSxVZXYu7LBYEaKKdDoG6SBFqt0sVWV2LuywWBGiinQ6BuEKgbBBoCgRoop0OgbhCoGwQaAoEaKKfbVFf/3R5CuTkE6geBhkCgBsrpEKibNIHW6nSx1ZWY+3JBoAbK6RCom8ioa/aIQPsg0BAI1EA5HQJ1g0DdINAQCNRAOR0CdYNA3SDQEAjUQDkdAnWDQN0g0BAI1EA5HQJ1g0DdINAQCNRAOR0CdYNA3SDQEAjUQDkdAnWDQN0g0BAI1EA5XVugagZVbi4y6lotItA+CDQEAjVQTodA3SBQNwg0BAI1UE6HQN0gUDcINAQCNVBOh0DdIFA3CDQEAjVQTodA3SBQNwg0BAI1UE6HQN0gUDcINAQCNVBOh0DdIFA3CDQEAjVQTodA3QRHXbtEBNoHgYZAoAbK6RCoGwTqBoGGQKAGyunW1Ql8bCaEcnMI1A8CDYFADZTTIVA3iQKt1Okyqys09+WCQA2U0yFQNwjUDQINgUANlNMhUDcI1A0CDYFADZTTIVA3CNQNAg2BQA2U0yFQNwjUDQINgUANlNMhUDcI1A0CDYFADZTTIVA3oVHX7RCB9kCgIRCogXI6BOoGgbpBoCEQqIFyuo5AxQyq3BwC9YNAQyBQA+V0CNQNAnUz8IYd2VhJB80NAjVQTodA3SBQN4MCHVVZSQfNDQI1UE6HQN0gUDcINAQCNVBOh0DdIFA3CDQEAjVQTodA3SBQNwg0BAI1UE6HQN0ERl2vQQTaY1igYzor6aC5QaAGyukQqBsE6gaBhkCgBsrpEKgbBOoGgYZAoAbK6RCoGwTqBoGGQKAGyulWK4k/QBFAublkgdbpdInVHUCgZSi1PmqjnA6BukGgboY/iTSms5IOmhsEaqCcDoG6QaBu4m/YTV8ItACF1kd1lNMhUDcI1A0CDYFADZTTIVA39qgzCkSgXRBoCARqoJwOgbpBoG4QaAgEaqCcDoG6QaBuhgU6prSSDpqbogKFObi9Dd+CbIwC6TSPbV8XWhpboAbK6dgCdcMWqBu2QEMgUAPldF2BahlUuTkE6geBhkCgBsrpEKgbBOomQaAjWivpoLlBoAbK6RCoGwTqBoGGQKAGyukQqBtz1Fn1IdAuCDQEAjVQTodA3SBQN9E37L4uBDqaMuujPsrpEKgbBOoGgYZAoAbK6RCoGwTqJkWg/tpKOmhuEKiBcjoE6gaBukGgIRCogXI6BOoGgbpBoCEQqIFyuq4/EWgyyQKt0unyqjuAQEtRZn3URzkdAnWDQN0g0BAI1EA5HQJ1Y406uz0E2iFJoO7aSjpobhCogXI6BOoGgbpBoCEQqIFyOgTqBoG6QaAhEKiBcjoE6gaBuom9YU9lIdCRFFkfAiinQ6BuEKgbBBoCgRoop0OgbhCoGwQaAoEaKKdDoG4QqBsEGgKBGiin6wlUyqDKzSFQPwg0BAI1UE6HQN0Yoy7QHQLtgEBDIFAD5XQI1A0CdYNAQyBQA+V0CNQNAnWDQEMgUAPldAjUDQJ1g0BDIFAD5XQI1A0CdYNAQyBQA+V0CNQNAnWDQEMgUAPldAjUDQJ1E3nDNrpCoCMpsT4UUE6HQN0gUDcINAQCNVBO1x+kCDSRdIHW6HRp1R1AoOUosT4UUE6HQN0gUDcINAQCNVBOh0DdIFA3CDQEAjVQTodA3SBQNwg0BAI1UE6HQN0gUDcINAQCNVBOh0Dd9EddsDoE2gaBhkCgBsrpEKgbBOoGgYZAoAbK6RCoGwTqBoGGQKAGyukQqBsE6gaBhkCgBsrpjEEqZFDl5hCon/AbttkUAh1JgfUhgXI6BOoGgbpBoCEQqIFyOgTqBoG6QaAhEKiBcjoE6gaBukGgIRCogXC629v0q8ErINwcAh0BAg2BQA2E0yFQPwjUDQINgUANhNMhUD8I1A0CDYFADYTTIVA/CNQNAg2BQA2E0yFQPwjUDQINgUANhNMhUD+9URcpbv5Ol1XdEQRakALrQwLhdAjUDwJ1E3zDtnpCoCMZvz40EE6HQP0gUDcINAQCNRBOh0D9IFA3CDQEAjUQTodA/SBQNwg0BAI1EE6HQP0gUDehN+wtAi05s9HrQwThdAjUDwJ1ExZo+FbO3JcLAjUQTodA/SBQN2kC9bZW0kFzg0ANdNOt/YlAvSBQNwg0BAI10E2HQEeAQN0g0BAI1EA3nSlQIYPqNneHQEcQeMPeIlAEaqCbDoGOAIG6CQo0fjt57ssFgRropkOgI0CgbhBoCARqoJsOgY6gW12sNgTaAoGGQKAGuukQ6AgQqBv7Dds9BIpARzJyfcigmw6BjgCBugkJdOiO1LkvFwRqoJsOgY4AgbpBoCEQqIFuOgQ6AgTqBoGGQKAGuukQ6AgQqBsEGgKBGuimQ6AjyBHo/J0uqrotvXNICHQk49aHDrLp1gMUgbpBoG4CAh2+J3HuywWBGsimQ6BjQKBuEGgIBGogmw6BjgGBukGgIRCogWw6BDoGBOrGHnUIFIGayKZDoGNAoG4SRx0CHceo9SGEbDoEOoZOdfHWEGgTBBriXARadLzLjmUEOgYE6gaBhjgfgRYc8LJjGYGOAYG6QaAhEKiB7FhGoGNAoG7MPySDQFcI1ER2LCPQMSBQN4l/iQuBjmPM+hjHLQKVQLa5DQjUDQINgUANZMcyAh0DAnWDQEMgUAPZsYxAx4BA3fRHnfmGQ6DjGLE+RnIZAt28RgTqBoG6sQRqTIZAxzFifYzjFoFqoNrcliyBzl7qkqq7Q6AHzkWgRce76lgOCVTHoKrNbUGgboy/CI1AtyBQA9WxjEBHgUDdGAK1JkOg4/Cvj5FsVlzBAa86lhHoKBCoGwQa4iwEeotAZ89io9rclnZ1Q50h0Ab9L7JCoDvORKB3CFQC1ea2IFA3id8EiEDT+MNf3dy88r//sXe/e32MBIEi0AQQqBsEGsIj0I9utnz3N90H3OsjRsJKQaAINAEE6qZ3+BiB7nEI9PM3X/nPq9UXf3Xz/e4j3vURZfgKz1sEikATQKBuEs+/IdAU3rv58eafz9/8TncT1Ls+oqQI9PT/IqiOZQQ6CgTqBoGG8J9E+vIdBDozCHQUCNQNAg3hF+jnb36vexrJuz6iINAjCHQUCNRNtzoEesAt0H958+ZvDj9/e0+RRF3WaytpgqHJlk/4FZ7/ay/P8LCaJ8cCCVZzgZ05Bfrezc0rf3+8NbVA46tl//D5rzwEWhIE6gaBnvAJ9Kv/83968+aV/6N7t3OPIM7gFy0dHi63zyW6N7V9gezCu2EX3k2ruvAbkl34DP7Q2Iff41sfAyDQAwh0HHkCnbvU5VQXKcbX2TiF1WXERzk/vumeRfKtjwGGBHqLQBFoEgjUDQINMUKg/dPwvvUxwLBAuz+MRnQsI9BxpFogeYqiLKa62PsRgQ7z1U/3u+6zCTS+WhAoAk0DgbppCzQ8HQJN4L39Zzjf632W07U+hkCgB+YQ6Mg/jSLa3A4E6gaBhnB9Fv7mz/+4+uqfb175WecR1/oYAoEemEmgY+Yl2twOBOqmUV10gCDQFD7efRvTK92T8JMIdLNKEOiWuQQ6Ymaize1AoG5aAo1Mh0CT+OKv1/r80a9793vWxxAI9Mg8Ah21Fy/a3A4E6gaBhpD/RvrBr6pDoIUFOsagos3tQKBuEGgIBGqgOZZ3r28GgY4wqGZzexCom1N18bGBQEfhWB+DpAu03IjXHMvzCdRvUM3m9iBQN02BxqZDoKNwrI9BhgTaeOhyBVrspY/9VJdmc3sQqBsEGgKBGmiOZQQ6EgTq5lhd6scCM+e+XJYh0MiKQaCnx0otA4GmTVGUZVQ3UAoCHUX++hgGgR6YV6C+GWo2tyf14zTpk5RkGdUh0A4I1EByLO9f3TwC9c5QsrkDCNTNobrUr5bMnftyQaAGkmMZgY4lU6AzG3QR1Q1VgkBHkb0+EkCge+YQ6OhLwiSbO4BA3SDQEAsRaHjNINDGg4WW4Z+hZHMHUr8R4zTRhGF6LKI6BNoFgRpIjuW5Bep7KxSJMRGpn0fMmqgYS6hucFQg0FHkro8Ehq6rad1fasRLjuV5Bep9KxSJMREI1M1RoAPTIdBR5K6PBBDonsNrQ6BuEKgbBBoCgRoojmUEOhoE6mZX3fBxHQQ6isz1kcLQdTUItPVooYXceQ+CKjZ3JPUrhU5TTRimxwKqm+rTWyUdNDcI1EBxLM8h0PFlKjZ3JPUbMfKmKsUCqkOgfRCogeJYRqCjQaBuEGgIBGqgOJYR6GgQqBsEGgKBGgiO5eNLm1GgjnkKNnci9TvZDiDQIwg0xGIEGlg3CLT9cJmFuOcp2NyJ1K8UOoBAjyDQEAsX6Pi3vIXgWEag40GgbrbVJfSBQEeRtz6SQKA75hBoZyYIFIEeQKAhzkqgpYa84FhGoOPJFei8BtWvDoEaIFADwbFcRaD5MxVs7kTqtwIfQaAHEGgIBGqgN5ZPL2w+gXpmqtdcg9TvZDuCQA8g0BDiAm19tjD+eHCafPTGMgItAAJ1g0BDIFADvbGMQAuAQN0g0BAI1EBvLA8JtMgr7ws0e6Z6zTVI/VbgIwj0wKa6lDYQ6Ciy1kcSCHTHHALtz+JcBZr6BAR6AIGGWLZAC+x0WuiNZQRaAATqBoGGQKAGcmO58boQqBsE6gaBhkCgBnJjGYGWAIG6QaAhliNQa+UgUGOKAgs53pM7V7nmmqT+XYojCPRAqkB9lZV00Nycl0ALDXm5sVxJoPlzlWuuSepXCh1BoAcQaAgEaiA3lucQaMohkkHkmmuCQN2sq0srA4GOIWd9pK0GBLoFgZYAgbpBoCFUBXrbXx+XK9Dmq5pZoJmzVWuuxf7jNAg0HwQaAoEaqI3lagLNnq1acy1SP494Yk6DqleHQE0WLdASF95YqI1lBFoEBOoGgYbQFmhrdSDQDQjUDQJ1g0BDnJlAywx5sbF8O4dA7RmcnUDzjuoi0D0INISsQG97q+OCBdq4MbdA8+Yr1lyb5IsZjyDQPatVYhUIdAwZjQ2tBgR6oqJAc+cr1txuJB1GEwJ1g0BDIFADsbGsIdCkJYg1d/TnNvx2PxSBekCgISQFul4LCPTIrYRA09Sj1Vwz/l3Ggbz+02dArboWCDTEggSadNXnWQq0eWt2gR5O5y1coLcIdAQINISqQHdrAoHeVRbo4f7btE1QreaamRHoGBBoiCUL1FpZCLTIUrr3H9fIAFrNNSOvf9xYAIG6QKAhzk2gRca81Fi+FRCosTJspJprR75Nt4D5/KkRq65NcnMIdAwZjQ2uBQS6p/OC6gg0dRFSzSHQYiDQEAjUQGosVxfo6Yze8DKkmmsnvr1FoG4QaAhZgRqH3RDo3fwC3V4SkbwMqea6wyf7EGhZgQ7MS6u6DgsU6OOrFz7s3/vs1auXEyZLB4Ea1BnL9pVC3TtD1Y193RGB3p6JQPP/xFNJgQ4tXau6Dgg0hKJAjyd+O2vjAgQ6fF3WRAINP/0UKkFAUhbo5s0XaEmD3g5sgkpV1wWBhkCgBrUEam0kCQg0YxlSFuiPl4oC7Q/nDlLVdVmgQG0QaOR27N4sqgnU2AqtLtCsiaQs0KuuokCHLwSTqq5Lcg8IdAwZjSWshEGXnKFAe5tJva2mugIdmkrJAsnVRedRKkzj/zZK1XXIOHqMQMeQ0VjCSrhMgXZeQO/V1BTo8FRKFkiuLmceyc8zh25sdkrVtdm8EVPTTS7Qx1fP/Wr7w/2jnfo+eOvh1dXVN37w4f7ON95/7erqa2+fzNiaYCPQ+3fXd3zzJ4f57Sf7dDPZg5d+mek8BGpQV6CtV4BA3ZQQqLfW3tDt/GugVF2T7dswubrJBfr06uqN7Q+fPNxsS96/e7Xn+Y1X1wL9082NtWT3ZuxMsBboS6/ubu/EeRDok8Nk38pz3pIEOnBVU/zuHCoLNHreBoGmIiRQ83djB6XqGuzehToCXRvwxe0PT64evL313rfWAvx0vdW5uXst0M3dn/7kaMbOBM829lzfsfHqdj6nyTYbn5+9m2tQBGpQW6B3DZWKCXRgMiELpFcXn0uBhSddyCBUXYPGl/knTu9YSJZkDluW2z34o07XP2zu3gj0jeZ03Qk2At0dBN0JeD/ZenN2N9nh7mSEBdp/C5y1QM0d9/6LqSrQwcmELJBeXd5cEp/WWp139s8thKprsH8ZQgJ9ujPcWnlvHG9szbk5Nrr/Z8POjN0J1gLdT7BX626yJ8enrad7MSeOoEAb9rhUgdonlLYg0ER0BBo/K3hAqLoGegJdi2+zjXlS3o7HB4EeTqp3T68/Pgj0xVVzgu3/m9bMPC1/fgItYND6Ar1r/i2fFgg0kTICdfbaXHMDp0IPCFV34lZPoGvDvdgS4eqzD/7xP3796iDQth+7EzQuY9oZ9fH+SECDtpkHQKAGAgK90xTo0HQ6FjCCzifQ2+aHQNIuHhGqrsEhq5JAn24Md9w1/+3Xm94zBNqeYL/9uuEJAh14vhsFgYaYRqDJz16KQK2cMws0eBx7OQK9VRTos1cfvN04lbS5xvNP//L3j22BdicIboFmHfhsoC3Q0CP2wwP3p4NAvRPKWMCKOatAw6dCA7OUqa7BMamSQNfOe/ngwf1FSqvGMdC2QLsTtATaPAbq/TySskAHHkGgjqePW/hiBGrGrCXQtHmqVNdEU6BPr1747W4P/iS+/dn1rkB7E+yvZlodVXrQ6OHipVyXIlADBOqdUMUC9jaeK52n2AGB2gcY8hczNWCPd1kAACAASURBVLeaAn326nP/486TJ9s9sY+B9ibYHO18Y/94+zrQ/XTHTzolgkANEKh3QhELBHaSZxbo7e7HJQv08JOUQNfSO1huv4f+wWtX208gBXfhjxNsTxf9Dx+uPn1rf0H96ZNIz/9k/fx/uMrcmT9DgY43aI2xnBoagQ4TOs89q0DvDgJNnKlGdS1UBfr0eKb82Wv7M+cv/cPWqT2BdidYC/Rfv9r80Hvvs/CZB0P1BBpZBa2HUj3rAIF6J9SwQOhKy7kE2lBn4MOvixDorapAG2eC7n/+9c13KP1ifyK9fxlTZ4LTtzH9ojXZ5tuYNtc7Hb6kKZlFCbT1GAJ1PX/ks5cg0FDG2QV6G3z2QgR6/FFLoEogUAME6p1QwQLBiD6BOprdP2PhAr1FoAkgUAME6p1QwQJKAg19fdUyBHr6Ob06zzgs6aC5QaAGCNQ7oYIFtASaPE+F6log0BQQqAEC9U6oYAEhgQa/P3UBAr1FoCkgUIMlCnTcq0agjvkNPmPhAm3cQKAhzlGgow16cQJNf+4FCjS72eP04S/wR6BNSjpobhCoQYWxnBwZgQ6xBIEa81SorgkCTUJOoNEVgEAR6CAItAS3CDQJBGqAQL1TKlhAR6BZ0yhU16AdEIGGKCrQEtzepj0Ymy46D03GRx4zh4zn6ndbPGHuDFOml6/RG1D+hRVmsVugqYdKPbAF6p1UYDMqHNC7BZpbLVugmZR00NwgUAME6p1UwAIItAgINA0BgbYPV8dXwOnRuEDHGRSBeicVsEB1gSZNrS7QWwSaxlkKdOwmKAL1TipgAQRagk4+BBoCgRogUO+kAhZAoCVAoInUF2jnE8OFBDrKoPOP5fS8CHSASQSa0y0CzaWkg+ZGQaDtyzujT0wU6MhNUATqnVTAAhMINK/btIl7UwlUd6L7K0NHoP9vFiXtZqMm0IH+0wU6xqCXJtCcpyLQMhOrC7R9G4GGqC7Q29vW184O1J8q0HGboAjUO62ABRBoARBoKgICbbY+VD8CRaBxIvnGCLTUMY7wZPWra4BAU1ET6MATMwQ6wqAI1DttfQtMItByB4nDk9WvrgECTaW2QG/3Ar1Naz95U3XUJigC9U5b3wIItAC9zQ8EGqK+QBv/DJefI1C/UBCod9r6FkCgBeiHQ6ABZAS63RBNXz0Zrs0HgXqnrW+BqQSaXBECzSbHMQi0vT4OfW/+Tej+TAWakRWBxplGoBkVIdBschyDQFvr47Yl0IzVkyJQt1EQqHfa+haoLdDUCZUF2n/rINAQ1QV6/CFNeE3hJk6aDwL1TlvfAksRaP9Ed06caem/BgQaQkWgqRuMWQL1KgWBeqetb4HJBOrdskydsH51RxBoOnUFejulQP0GRaDeietbYCKB+nfNUyesX90RBJpObYHmFp8j0LvEwwI9FinQEQY9I4HG0iHQRBBoOjICTSRLoF6DXphA8554sQI9XHDnDxCdsHp1R4w3DQINsTSB3iWO49PknhWa/5RxINBSTCbQ08CLt3UWAu3dhUBD1L4ONJvdCip+WV4LBOqduroFphbo4D4NAs1fYI5jRgr0/udfv7q6+uZPjnd88NbDq6sHL/3ycPv911s3Bzl7gXrW6NxjOSciAo0ysUBvb4faWr5ArV8R5yLQT9a23PL8r7a37x/tb1+99OH2jnd3tx68nZoHgRrMPJazDjMg0ChTCnQ969vBts5BoP37zkSga1++sNm4fP+1qxc3t5+9dvXgB79frT77+cOrFzYGfXr14Ier1aePrp77VWIeBGow71jOO0wbqc5rUASaOuvbQYH6jy1Vr26PORzPRKBPd5pcm/PV7Tbm48Pt1adbpa4F+8bu4d2/CSxOoMddqazp85hboDlTI9Aokwo0Yej5B2b16vaYr+BMBPpkt+G52qjz5c0O/WlD85OHa6U+e3V/x/bhJM5foI5VOsNYvm19C0AGCDTKtAIdWgIC1Rbo0/au+ZOmJh8Hb0RBoAYzCXR3VA2BFiQebvQu/OAili9QezxqCfS/pWAJdL1rvj3mueOww77juHu/Ou7hp4BADWYR6MGhmekQaIwpBZqyiHMQqHXvmQh0c6hzcxXTX24l2tZkc3/+tKs/CAI1mEegdwlXFfZBoDEQ6FiWIFD3Lvx6q/P9145XLR2PeG5pCPTpOV/GdJdwKrQ/fR6zCdRBrDrnTBFosUUsT6CdFIHf6Gcj0A0fbC6mX9sytAX69OGD1HPwFyHQ/HV6WQLNfBYC9T8am7SaQG/bN82pMqrzXPWSQQGBrvn01auXQ8dAn2RsfyJQk+ULdMItdATqfzQ2KQJNYoxAG5ucW12aZ+HfzfLnQgVacKfT4hwEOtmFsgjU/2hsUgmBhsbNeQi0scm5FWjvOtD1JI8Pn/JMBIEaIFDv5Jcu0BFb/iICtac6D4GuNzkPxny8Pc++tuX+a0M+3X+483HjYqYkFijQ7HPXCLRolNj0CNQ9JwWBBofNmQh0cx3oD9eC/PSt3X76epP0+Fn47Ybnk1x/XoRAs9fpUgV6misCNUCgZoiWQANTnYlA99eBbr5uabcvf/9W69uY1oI9kHohKAI1WLxAsxo6I4HGX0oZgUYXgkC1Bbq633zf59XXTh9Han0f6NMrBGo/IW8BCNQ7PQJ1z0hAoOFRczYCLQ4CNUCg3ukRqHtG9QSacPEbAg2xRIFmHeHbPyFr8osSaHYSBOoNEJ0YgSaBQDPXhwUCHZgrArUQFej+HwSaBALNXB8Wyxeo259JAs26UnZBAh1c7wsV6PZfBJoEAs1cHxYIND5fBGqCQM0MCHQMCxWo8wmJT0Sg3idcuEDzujysLASaAQLNXB9laP+yHwKBep8wuUDjYZcl0N3kh3WFQJNAoJnrowztX/ZDIFDvE+oKdOClSAr0VkegkfQINMRlCTRx7S5coPv35VRR6go0lnaRAj08DYEmgUAz10cZDmJBoOOj1BRoPC0CzaY5VhCog4sSaOraXa5Aj2+I5AXkJ6km0MHXtUCB3iJQBHoko7HskkfSGqtDIFDvM2YQqP8iIkmBHp+GQJNAoJnroxCHo2cIdHSSqgKNLn15Ar1FoHcI9EhGY9klj+Sw5XIBAk3f0vYlQaDeAP3JG+pCoEkg0Mz1UQgEWixJbYG6/TW5QHO71BJodL0i0ACXI9D2v1EQqPcp0wt0xAZgqVEXXEy+QBs/INAkEGjm+ihNyvpdsEAPx9XOWaBef8kJtPXEKm+J5lhBoB4QqMEZCDR5CcsR6OBOBAJ1LRiBjgGBGixcoDlL8ARBoM4A0TnWE+jwsREEGgSBGkyezu9PBHqOAt08E4EmgUAz10dpEOjoJJUFGlw+AvUs9w6BjuHiBJqygs9YoN27EeiIILkBorOsLdBoeAQaAoEaLFugsUX0vs4IgY4IkhsgOksEmgQCzVwfxRl8Hy5boLFF3Pa/D+6MBDr4UhCotdw7BDqGixZoaFWfqUC39lysQE9LVRXoiLW6fi4CTQKBZq6P4lysQM0r7BHomCSZAaLzRKBJINDM9VGe41mWixOo8QACHZMkM0B0nvO9JRo5G2MCgbq4YIGGV/VZCtQ8u+QKgkDz7k+b55wC7VaJQN1crEBjY+YcBWqfgkGgo5JkBojOs4ZAm79UL0Ggz169evn443O/2v30wVsPr64evPTLw0Tvv966OcClCjR62OcsBWo+gEBHJckM4JlpeW5NgcaXfz4CffD24cedQO8fXe156cPtA+/ubh2mG+JiBXr8yeAMBRrQzxkJdPilINDdkvp7Ixck0KsXDz9uBfrstasHP/j9avXZzx9evbAx6NOrBz9crT59dHXYQB3gAgV6Gi6XI9DmrdDPyVQRaP/MR3iCAAh0v6ALFuiDr1+9sf9xa8jHO22u+fS1jVvXG6Rv7B7eTzfEpQr08IPJ2Qk0eAOBjouSmcAx0+I0j11dnkCf+78e7jYtdwL95OFpQ/OTh+vd9uOh0cfHo6VxLlOg5hnpE+cn0NAjviDhZ12EQN0HYR3zLM+FC/RXT3Y78TtTPmlq8nHwRoQLFejxJ3OCqdONebN4BJq2O58OAvUFiM9zHoPeTi1QRw85jtlo8W9TCAl0v5O+Fehhh33H0+Pu/HZnP+0sEgI1KJ6u8xn0mQUaPJ+EQEdnyQowMNNZFNo6+N94I1yMQPe77dsf25ps7s8/OZxsGuIyBdr/qcU0Ah30dhL5Au0tbfD1p8+7yywCNZef8FK0BbqaxaC3QYFGn6Yl0FG78Ju98xePAm2ea28I9CmXMSUxn0Bbv+QR6LhlnqdAZ9kIbZ89vUyBbrc7o1ugTx8+SDsHf+kCDazsSQR6Z4xbBxcq0PBFBZH7OsgLdHqDdkbgZQp0e7Azdgz0SfL2JwJFoA5axyNb80CgblYlZjJAdx/oQgW6OcUeOQv/boY/0wR6/798ODzRCoEOLebcBNo5tHuHQEewKjKXOAj0cBHog//Vvg50LbvHV8+nfQhpS5JAn/3btDlmNJbb8UScr0B7b5a0h7Jmfdv7ilEE6qaCQJu/SS9KoOu99a893H8S6fn914bsPonU/GxSEgjUAIEmzdqYDQJ1g0CTKCPQtSZ3H3a/f3T6LPx2w/NJnj9DAj3stD/7d9tP3J+tQO21jUBTZt08EnpM55pf8iKtG8G7ekwr0LHmm1Wgd51dh6Glnp1AP3m4/7aQ+7da38a0+bqRPWkXggYEelDm7l8EWmYhagL15tgL1FjWVOu1nRSBOgkKdIizE+h6S9P8PtCnVwg0i1kF2tv3dVBQoO5rZvrvvsMNBOrmEG5Kg166QCfAJdA//PXNzSs/+nXvWRmN5XY8FRcp0O1dI6453D3dWhoCdYNAkzgHgf7zzZZXftZ9VkZjuR1PxcUKdMw127f9756YVqC3+gIdfQk8Ak1iaQL9N//pH//xH//rf9cU6Mc3r/zn1eqLn9585zedZ2U0ltvxZFir+wIEOur9fnt713v2bn6TCTR2M3BXj4kFOnKmCDSJpQl0d1Kq+ZH7r3568zebf798Z/dvg4zGcjuejIsVqD+C+XQEOnKm8wrUOgwTAYGGGNyF/8Xvfve7D5q78F++s9/yfO/mx51nZTSW2/FkVBDoqLdIKYGOiGA+va5Ak15PuVHnNHgUBJrE4gQaPguPQLOXoSLQkYS3wKZZr11hCwp0/LeAHMNNaFAEWhy/QL9853gW6dt7pgg4Nbe3cy5j+9Mci2wsZebFzTHv4Tumpb+4ggEmfC2NWW9+nGZJ066L8xHoRzffP/y4ZIHO8N7rDNuZjTaXW+Z536feMS3nIdCJFoRAV41PND0XEujH53EZk7nHUThdZ8dp5l34KY+p9ZY3yXrt7x4P32Ex4S58ge/xnHkXPu9EIrvwIUKfhf+Pf7rj328/INoX6MdvvtI9B49Ah5eAQL1zjt9TX6Cj5zmDQFtzRqBFcH4b00fG9icCHV4CAvXOOXpP2mtEoAi0OD6B/rPpTwQ6uAQE6p1z9J6zEuh0awyBlsfzjfRfvXfz3e6HkLZMsj6mBoEWYrOgKdZr8Kr98G2b6QRa4k8ZIdAkFinQDu/dfO+P5gOTrI+pQaCFmE6gg3fVF+j4eSLQJM5AoB+F/IlAh5eQd/2yAQI17kKgSbRnjEBLEBeo9dfkvnzn5sD3Ow9Nsj4mp7/CEaiHiQQa/txo+LYNAkWgxYkL1L4AFIH6549APbMduq+yQIv8NXcEmsTyBRphkvUxOQi0DJcs0ALzbISbapUh0PKEBbqR51ag929946Vz/bvwGxBoIdZLQqBuEGgSyxPo/aOrbyT+qc9J1sfknKlAD4tZuEDNtzkCddEVaPozEWiIYYE+fW7976tvpMxskvUxOXMLdNzb4/IEmnBnXYEWOQQ6v0BzQKAhhgX6eOPOJ0l/43OS9TE5swo07/I7AwTavzPxJRYcde0LK4o0jECTWJxA7//i7fWNT/77lH34SdbH5CDQQkwh0EBbrp3RaQRayJ8INI0FCfTf/KfNX5PL+cvwk6yPyUGgpbi9nUCgCXdXFmiZWTbDTbTOEGh5IgJ9dft1oOcv0P4aL5quf83grAKd0Z8XKdBi/SLQJBYk0H/7i81fk0OgZeeOQDNnmXB3RYGW2oGfQ6Aj5opAQ3AMFIEW4/IEWs6fCDSNxQl0dxb+6RmfhUegpbhEgRabJQJNYnkCffrCh6v7R2d8Hei8Ah270aIs0PILC81QRKAlXy8CTWK0QD946+HV1YOXfhm+IwtToLs/KffcTqDPXn3wpw+fS/pM/CTrY3oQaCkuTKBFX24r3CRrbSaBeuaezkiB3j/a/7XMq5e7dyR+Xr2DKdDdn5T79x/uzh19+trV82l6zmhswtWRDQItxaUJtNj87hBoIuMEut40/NoP16L87N29QZ+9dvXgB79f3/Hzh4mfV+/AtzEh0HJclkDLvloEmsQ4gT4+WvLJ7i+2n+5YbycmnejpgEDv+iMLgTqpI9DUpRYWaOEXi0CTGCXQT07HIte77i+37lj//ODtnCQ78r+RPkJGYxOujnymFGhv1J63QMsuLTg7CYEWm9uWdrgpVhsCfXw48rnms43anjTuaD2ajOePygXJaGzC1ZEPAi1FYYMqC7R0sQg0iY0Wr1MwBLre6nwjcsdTz1FQBHo3u0BHzU9boKuyBpUWaLGZ7UCgSYwR6LNXOzvp7Ts+SbzYqAUCvZtZoCMRF2jZbVBhgRbvFYEmMWYX3hBoU5kI1AsCLcWq7F68skCLzWsPAk1ijEDvH7EFOgkItBSru5Jyicyo+VClk0iF6YSbYAkIlGOg04BAS7HaLbLQMnUFOgEINIkxAl09aVzq+fTqWx9yFr4MZyzQef25b66UQRFoURBocyf98UamU18HmklGYxOuDgedoYVAvawaix4PAi3JmDmeiUAbHzz67dVWl4+PH1Of5JNImWQ0NuHqcDCdQMufrEWgnYeSF6Y26tog0CTGCfTwWfhP39p/Fv7+0emz8M/nn0JCoDvOUqBTfN5wiKNAiyz2kgU638diUzgXgW62MzvfxvTWBN/G5CWjsQlXhwMEWohDuCKLjc0EgWaDQLe8//r03wfqJaOxCVeHAwRaCATqBoEmMVqghUGgGxBoIRCoGwSaBALdNTbh6nBQVKCtA4AXK9ACy71sgRZfdQh0ChDohtICPc3vQgVaZLkItCgIdAoQ6Jb24Cog0NvjjVHz6nM5Ao3OAoFmg0CnAIFuKSvQg0Qn+M6e5Qh09IIRaNkFINApQKBbSgv0bip/LkWgBRaMQMsuAIFOAQLdUlygk4FAuw+eq0BLrzsEOgUIdAsCLUNToGOXnCjQ9OXIjboWCDQJBLprbMLV4QGBlqERbuySB57vOE0nN+paINAkEOiusQlXhwcEWgYE6gaBJoFAd41NuDo8INAyIFA3CDQJBLprbMLV4aF9xG5UuomVlSfQmf3ZFui4ZSPQsmtv1MwQaAgEugOBFqEZDoFmYYUrufoQ6CQg0B0ItAgI1I0ZruD6Q6CTgEB3INAitAU6auEIdAMC7YBAd41NuDpctN7tCNRLKxwCzSEg0GIrEIFOAgLdg0BLgEDdBMIVW4MIdBIQ6B4EWgIE6iYUrtQqRKCTgED3NPfhEaiX+QWasRDBUdcgGA6BNkGgu8YmXB1OEGgBOgIds3QEuqfQOkSgk4BADyDQArTDjVn60HMvR6CFNkER6CQg0AOFBDq1snKqm+QLSaMgUDcRgRZZiQh0EhDogYZsEKgXBOomEg6BnkCgu8YmXB1eEOh4ugL1Lx6BnkCgJxDorrEJV4cXBDqeTrhJBbqb4iIEWmItItBJQKBHTrZBoF7mE+jhxV2CQItsgiLQSUCgJxDoaGYU6P7lXYZAC6xGBDoJCPQEAh3NrAK9y/zDp5qj7kA03PjVOG4kINAQCPTEOQp0uiAmPYG6A6Q9M2sBmqPuQFygo1ckAt3zwVsPr64evPTLw+33X1vf/MGHXuch0BPHdyMC9dINN7VAs9AcdQfi4RDonpECvX90teelnTOf7G49/yun8xBoAwQ6FgTqBoEmMU6gz15bb23+frX67OcPr17YGPSThw9+uFp9+trVi07nIdAGBQQ6ubIuRKBTJBcddXsGBDq2DwS64fFOm6ujMx9fvby59cnD55yboAi0AQIdS1+gzgQItAMC3TFKoE1Prrc93z4+8OxVBFqC/ShDoF564RBoKkMCHVkIAl1tDni+fLrxuHHjk4cvOE8jIdAWu2GGQL0gUDcINImNFv8kBUOg94+u3jjdenrcnV/99mHzgSwQaBsEOgoE6mYo3MhGEOhmR72x137an398dfXgJ17nIdA223GGQL0gUDcINIkxu/DtI50Hgd7/xTceXj34M6fzEGiHzUBbHX7wPX1SFidQXwQE2gWBbhknUHMLdM377n14BNplPdJWd+6PQSLQXgbXjBBoFwS6ZYxAg8dAOzdyQKA9NgLN/JR148kItJvBNSME2mNcJQh0FTkL7z8Nj0B73N6ucr/np/nk4nnaIFA30qMOgaYxSqC960CP26QItCD53zTZeGrxNB2WJ1CZY8naow6BJjFKoOutzuf33yJy/CTSi/sHnJ/lRKAG2d913nnmlCxNoEIn47RH3bQCHdnnuQh0vcV5/Cz89vtDPnl49a0PV/fvXjVPL+WAQA326RyDDoEaIRzzmSS49qhDoEmME+jq/q3OtzE93d16wIX0BTkfgU6XwwaBuhkON6YUBHqg+32gn77eupkLAjU4F4HOjylQlUMhi6uuAwJd8Y30h8YmXB3jQaBerHAINAkEmgQC3TU24eoYDwL1gkDdINAkEOiusQlXx3gQqBdboCI9Lq+6Ngh0hUAPjU24OsZzSJc/6hCoAQJNISHciFYQ6EQgUAME6gWBuplUoGP7RKAhEKiBW6AzXDekXR0CdYNAk0Cgu8YmXB3jQaBeAgLV2JJfYHVtECgCPTQ24eoYDwL1YodDoAkg0CQQ6K6xCVfHeBCol0ICnabHJVbXxt0LAp2KogI9O25vp53+QrilxzK4ezmfQs9aoBm/cib8fTaeY7rcX9xsgdp3a/S4yOpasAWKQPeNTbg6xoNAvSBQN1MKdHSfCDQEAjVAoF4QqJsMgWZf1oBAJwOBGiBQL0GB5hWDQAPs/1QCAkWgygQFOjQOEWjgfgQ6SKpAPX/vEIFOBgI1OKVrj7yhgTvHFxhrV4dA3SQKdP/3DmfuE4GGQKAGAYFuRm70eQg0LNCsahBogMPGJwJFoMLYAt38HB+JCDQYDoEOkSrQ/b9Z80agk4FADQIC7d7RA4EiUDdZ4ebeokegIRCogSnQw+/+yPMQaJZAw6dDEOgQWQ2NrxOBhkCgBpZADz/FBiMCzRHo7W3IoBP1uNDqTBAoAtWlka7vTQQaIRyu103kNxICHSRrHx6BTgcCNegJ9La/K2+BQCPhupfU3nZ/MB4ry2Krs0CgCFSWjkA7O5rh4YhAYwK9tW8h0B3ZAk0vCYFOBwI1aAu0d5wuOB4RaCzcrX0Dge7IDYdAEagqLYH2f9WHxuMc/hSvLirQwFZ8vzYEmgACRaCqdATafRiBBomGC2x1ItAt+QJNbalAnQg0BAI1GEgXGroIdECg9nkjBLolOxwCRaCiDKVDoCHi4Q4fQxw6pIxAU0CgCFQUBOplQKC3d8ZBEQS6xSHQxJoQqMH9o5e7dz179Y185yFQAwTqZejgR9oxZQSaBALNFejemk+f+9VRoHtrPnnhw6NAP3l4dWDYqAjUYFigM36Cu4N2dcNHjxOuWpqqx0VXZ4BApxHokZRNUgRqMJgOgQZwbbsj0A0egaYVhUAPRATa2OBkC3QsCNSLKxwC3eAIl/i3PRDogftHOy9uBbr9Zy3Q3V3NXfh/9XZ6HgRqkCDQ+b5DqIN2dQjUjSdckkFL1Kkl0NsU/LvwCHQsw+kQqI0vXPe6UASaTIJCEeiR7F34FwfzIFADBOqljECLROlzjtUlGPT8BFpmF374JFIKCNQAgXpBoG7c4RBoskAbnATaPgZ6cOyB9f1REKhBikBn+w6hDtrVIVA3IwQaLwyBJnLaAn26O72UskGKQA0S0iFQkwICnewQ6FlWtwGBpgv0sMG5JvJJJAQ6DgTqxX0gz/65LGdZ3R0CdW2BNj7Kef/+6xuhfvMn+731p6cdeK4DdZEk0Lk+wd1BuzoE6maMQGOVFenznAX67LXnf7FW5/0Hr3WPd/JJJCcp6eb6AHcX7eoQqJsR4RBoskCNXfgnB28enMoW6FgQqJfxAp3uEOh5VrfB7mx/LwJtYmxU9gW6OQKaCgI1QKBeSgi0UJQ+Z1ndlpBAb0OP5XLOAu3twiPQsaQJdKYPIHbQrs4b7lQeAnUQ+GjxVqEItEljF/6oychJJD6J5CIpHQI1QKBuRoULfLDj1v7+wHzORqDFQaAGCNTLaIFOeAj0TKvbEvxkHAKdGARqgEC9FBBoqSh9zrO6LeFPxpUpFIGGQKAGaekG/7TPJGhXh0DdjAs38Qc7EGgIBGqQmG6eT3B30K5u9DdiIFAf/U3Qok0i0BAI1CBVoLehGxOiXd2Ij9Ps/o9AnSBQBCpDajoE2mXsB7onbfFcq9uCQBGoDMkCneUTiG20qxv7eUQE6gWBIlAZktMh0A6jrga/Q6B+pv1gBwINgUAN0gU6y0cQW2hXN/LziJMeAj3j6jYgUASqQno6BNpm3MWME5d4xtXdTXxVHQINgUANMgQ6x0cQW2hXN/ZqcATqBoEiUBUy0iHQFqUvZizKOVfXK+9cBaoGAjXIEegMF4C30K6u9Knkopx1ddP+aT4EGgKBGuSku71t/jM92tVph9NON3YGCLQGCNQAgXrRDqedbuwMEGgNEKgBAvWiHU473dgZtA6CFh6PCDQEAjXIE+j0n0Fsol2ddjjtdKPngEArgEANstIh0Aba4bTTjZ4DAq0AAjXIFOjkn0Fstl5ryQAAIABJREFUol2ddjjtdKPngEArgEAN8tIh0BPa4bTTjZ5D8yAoAp0JBGqQL9DZ/ClenXY47XTjZ4FA5weBGuQKdOoPcTfRrk47nHa68bOY7oPFCDQEAjXITIdAj2iH0043fhYIdH4QqEG2QCf+EHcT7eq0w2mnGz+L0zBEoHOBQA1y0yHQA9rhtNMVmAcCnR0EaoBAvWiH005XYB4IdHYQqAEC9aIdTjtdgXkg0NlBoAbZ6RDoHu1w2ukKzOMwDosPRwQaAoEaOAQ6RQwT7eq0w2mnKzGTqb6ZAYGGQKAGyum0q9MOp52uyFwm+mAxAg2BQA2U02lXpx1OO12Z2dxO8rkOBBoCgRoop9OuTjucdrpC87md4rJkBBoCgRoop9OuTjucdrpic0KgM4JADZTTaVenHU47XblZlT+ni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r0C/fOf7/TszGptwdYxHOZ12ddrhtNPVDhADgYbwCvS9GwRaBe3qtMNpp6sdIAYCDeET6Ffv3SDQOmhXpx1OO13tADEQaAiXQP/wVzcItBLa1WmH005XO0AMBBrCI9CPbm7+/F8QaB20q9MOp52udoAYCDSES6Df/fvVxwi0DtrVaYfTTlc7QAwEGsJ7Eqkl0G/vKREIAGApIFAAACdFBHogY5t9wh2C8Sin065OO5x2utoBYrALHwKBGiin065OO5x2utoBYiDQEAjUQDmddnXa4bTT1Q4QA4GGQKAGyum0q9MOp52udoAYCDQEAjVQTqddnXY47XS1A8RAoCEQqIFyOu3qtMNpp6sdIAYCDYFADZTTaVenHU47Xe0AMRBoCARqoJxOuzrtcNrpageIgUBDIFAD5XTa1WmH005XO0AMBBqCb6Q3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XEa66+vr6YKYnE11nrkvFwRqoJxOuzrtcAjUCwINgUANlNMZ1c3+Xg+j3BwC9YNAQyBQA+V0pkBlDKrcHAL1g0BDIFAD5XQI1E3GqLu+nr3Uc6nONfflgkANlNMhUDdZAp39wMi5VOea+3JBoAbK6frVzb+xFEa5OQTqB4GGQKAGyukQqBsE6gaBhkCgBsrpLIHqnIdXbi5boPOWei7Vuea+XOoKVOaN30Z5LCNQN+kDdCtPBHoCgYZAoAbKY7nX8jUCTSRHoHcItAkCDYFADZTHsiFQoR6Vm0OgfhBoCARqoDyWEaibgQHaKHEv0FlbXXJ1o+e+XBCogfJYRqBu4gO0cTHD/icEegSBhqgtUJV3fgvlsdxt+brG7mYQ5ebiFtgeSj7+3PxnJpZb3eimSjpobipfxqTyxm8jOpa3XfUFevp/fUSb2zEg0FOLR4HO2epyqxvdVEkHzQ0CNdAcy7tRikDdxAbovsbmjZlbXWx1dwi0FPnrQ+WN30ZyLO93MRGom8gAbR31vEagXYYFOqaqkg6am+oCFXnnt5Acy/tdzH11x9q6Aq1bqGRzB8ID9KTM3a3j3ZNnOrHQ6raMvBS5pIPmpvZHORFoIrtzRYfqGhtJPYHWbFSxuSPBAXrdVmb3bPw8LLO6HdsDyGPmvlwQqIHgWD56clvd6Td+b2+z/6bHAntCA7RZWfuShsHqCnarWd3+BQ5dAXY3qoqSDpobBGogMJa7HjzuYu4Eetfdd29skXYrnXM7SqC5MIEB2uqnfVXtUHPBah2Va1a3f4Wt6nqvrXUGzkFJB82NlkCvj7hXRgkExnKnhJMfN9U1BmxfoL2RjED3BAXautXsa6C58EB1dK5Z3XX/2o/QPo5/mJV00NzUF2hj37OJd2WUoP5Y7pTQ+GldXWPvvXvC2PgaoVnbrN9cBHuAdjf1Wzv0AwINTnBGAu1e+2GcMBr7wYOSDpqb2gJtHbxrjtzLPhWyP6rU/3Wy3gRtfmCme8LY2BZIPcBfpPD6zUUwB2j8iEd0GF6HvzT0rAR63X7D3hn7OKeHPJR00NzICDS2ITA39cfy8YLE3ub49ap1xt2+nKkn0OEuy/Rdv7kI1gC19ke77QWInTo5J4EeT10e7+jt43R/yKSkg+ZGR6CdSWoatPpYjrz2zgZSW6CH271t+cEqjR0zD9Wbi2ELdOCuiEADz9/dfR4CPfxabgi0cX9rotOD2ZR00NwICDQ0EOsZtPpYjrzylf3Lv7Nl0D2MN1hlZGsqh+rNxVj1X+DwSw5OESvW8+tIsrrDL+TeRwcDAvWNoJIOmpvqAo1cA3GxAo396ghfzNg+I9eZ1UCV4ZWQR+3mohg7NQmvOCjQwzzNJZ2ZQK+73z8ZOFCMQEeR0Vin/uAv8irMN5aD778gcYGebnZmFa9y7GnUU7qxM5iQ683h4+6R9pSnRe++CIEaG572tQoIdBQZjXXWUaB4BNojVaDd93fHHHfmzdEGlbTAnt0VYIkHOJsTRVfRZQh01T+dae63+wZQSQfNTVGButgcod78F3qsdbN1x3XoacvBfAm+13Xdbmf38+muWHOnW8tvNEi3kFXyq+1N1WzanMd2Yzc3oCDNl3nde/f1JloZXZ07Clug1+Etgfbp5O4lkVOdZpptY8B+BdFXFftGjP75pcDe1XVws2Fko5KbUVuuj18jkH3Ko9tr5zMOgfP4uU0qVnd8DeYFDN2JejdSKemguakv0PgFS82B2jnRvN1PmkShswrUODNcRKDdE+udH0MeOVuB9r7IKv2lXndpP9j94VIEah4FRqAjyGistSIipR9Pb3TH6UGnUxh0RoEa77P4K0r4TrbmzK2DVnetU+4hH7gQskD/dNHhq1TzT5mF5NmcTf+a3Ly8QtUdiQq0+/391q00SjpobtQFerhcubcv2hi39sAewXkItPvbpfMrqPWLKHnxA+hYwHjtnT9lWGjEHC9kvjyBXremOdybv5iSDpobCYHGJu3vqHeGZ3jbwM1cY/l6WoGGNi6bWw7Ws2KLH0DGAu0D67sX2f47CMXGy0HHnZ2k8xeo/VksBOono7H0dvtu7O6bBibzM59AjffZwKvI+gvd/eKad5o9jjOLjAU6R3nbAr2LnrjMXtRBl2cn0NNLyBFofrElHTQ3+gI1t9GstVROofMKNO83eFZ1vQW2FxAoLHZOb0jvvlzFaSnsELr9AeLCAm0tr/lPKirVNRgUqPmLAoG6yWgsu+QWgbFZak9+prF8bQ3AofzjBNrZ5A31GJnBIgR6UNj+xj5z/wPEhRZ23T4ccjECtb9BIb/akg6am2UKNEiZw6GzCfT0/9OdA08aV13armuwv8FqRSzQ2hQcOJBXYGm2OS9BoIW+w2vBnJlAN4w3aIl0CREsgQ4+bWR1adWEJhqsdsJfjFlTH364S7DAaI7hFi/QzvbHcHUI9AwFepf7futRRqBDEU7XvzTvHJrv6KMfaVOFjpEMXSOQHyiJ1mVsQ802zx41p55BoM1ficsTaOeClsYLiPxBUwRajozGxrceJXm9miNgLoG2/+3+bDN5dfsc9tml8B+x2DH1TvIhRXzqwBOnE2jrJ2MDrv+MaQbdSFpb7kkCHbupcpj7cjlTgab++rf3SQsJNHFDqSXQwfnOI1D7jTF8ec6EAr1u/DwwceDGTKNuWKCTDbqRdJIj0ATOVaBJBr22r2QvMZaHrzTsHjnb/Tw445kEar0zzKsG2ky3jdcSaCxC+ME5BHqdINDpfmuPo5EqWaBFLqct6aC5OWOB7q8sCa/h6/14701RRKBDDm8aoXdfmLkEavRiHbPtME241qGDgeOwkcdm+rWdINCJBt1IWodJ7hIFWoKSDpqbsxVo94i4+fj+h+5DhQQa96GlzYRf57MJ9K7XX8LJkakE2lx69DhsNJyGQANDQ0qg3Ss8EWiI8xXocU/JPpp33dik6W1qlVj40IwMgaYcdphPoF2DXjcUFqIXrsQxsuu2QO9iRUWPL8yz3xPYoTgNx9P/W+kmDzdAK1JnOx+BhjhjgR6xDua1T+v2Hs6YubmV276gxZqvteOesth5q9tw3X0xGQIdOmCZGGA/q7uOTEOThsLNtN9jpjntEAW24wUE2rqFQJO4CIH2BXkdeXzz9xhyZm4Z9LjVFlyu8WOSauYXaO9YcbJA908cv/jTYuPHYeMN1hTo6ZB8aGWrCfQagaZwCQLtfbdufIvz2voD4sFZ2+8H827rgOJp+YmbahUE2t1kjyRthYscQslbeOPf6HHYgSVVFGhwH+U02So05Ux0F4xAk7gMgXY0NvD4eiynDuLA8S5zr7x5fKz9+32/gacr0M6ueJpATxtbkZkmLfr0Q/jEXzTWPtxMR94bPxt3hh5cHW5UUmh0swKBhrgIgd51bdV7uD3oV6lbTa35mjPsvp2Ou6C9TdPEd00dgXY7CsVtfd/RwC7/dZvwghs/NWUaS2iHm1+gkZ2L0++ClkCD7RbUatrme/M2Ag1xGQK962is93B7Q3KVOlw7W67Wz529uP1mVG9vKfntUUugLa4Ntg+smlOcJrfn0Z6RtZDjdKelNp9tTR5hJoG2bkR+OxwEuk++Ot3n+vWQEzF7+x2BhrgUgcZ2plpv0s3/VneBN33waZ1b9m7cIUAvQ86bQ0KgG0yDrhoPNie1nh67eZx/d4uu82NUqV3qHT4OPHL4f0Ogrcc6symWaGgvrA8CDXEhAr1rv8+NRw8/bP6/ukt5PxpHjaxHuu+Jke8EGYF2aGxG9V/jwGFn4xmnndlre6L9lvxxioRWxarb75IcfmoPul4/5TZBT0eS2mliz0GgIS5FoHcxf3b3tVobA5E59u6xHjpteebEDSJmgRPb9lbHnzoP9qbuP926HRPofn0d/z+YUK2648bn3VGgjQcDkxZZakL/bRBoiIsRaJy2XhuHozoTtO4x5nKcuHlvaHIXctUd2fSzMg9RxDbWG89u305YWuPHlHrVqjvF3gs0eNjjePi8xFL7sx+eOQINgUANjidEj/QPAJgj7toancm7mGnZhKuLbOUP7dJHDiinLTdhMrnqrpu/cVedkvrH0UcNof6RpE6U6LMRaAgEanC4JO94R3/TMngwtfPMw81iR7Ckq4sdIwndsO8sdcakiVx1rTNgXYE2rxw5TjRiSd2h2RjTw1vwCDQEAjU4nAo53tEYdQNHNM2tzXIHsNSrC4dr7K4OnMjb3Siba4tcda2LCnoXH/euLwgXN+C/xv7TtXEvAh0BAjU4nku+6/xwGMTh8WZubSYeo0vLJl1dXKDxN6t16UJRlKvbCrR3X6euwJb7cLGHQds9ip88LhFoCARqcLqasfnP4b74FSXX1lV25fwpXl003MCmzpApRqNc3eYbbKxhM3jcvblhb/bbuMs/DBFoCARqcPo8TeP/x/sGfm1bDyPQFBoCHZ/EQLm6tG3BmB2Pt9v3ldn5QaAhEKhB4wOJd/1ROzQi7e2EIsHu1KsrI9BpNkC1q3MJ1LRjZ6+/SJcINAQCNTilu75zbA5N9P7foV3dSIEeDtUVStNBurqkF93f3hyYrlSXCDQEAjVoCDT+F8wqoF3duHBJJ4T9nEF1vcPxwelKXnuPQMMgUAPzS9lE0K6ugEALJTE4g+raO+eRrq6HTnbmgUBDIFCD1tcCV0tho12ddjjtdElTHbU5+Lum6G8jBBoCgRoop9OuTjucdrq0yXZaTJFjya15BBoCgRoop9OuTjucdrrUCac9UGyDQEMgUAPldNrVaYfTTpc85ez6RKB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T6J/27hNL1qFyd0VYT5eZqVzeAdjgEGuBiBGq88//kQPcB5bFc0wKBupqPtZg53hAI1A0CDXEZAu28oYfe6prv/x3VLGAZcphKYU2EBGq0s7qL/EqvDQIN4RLoV3/35s3Nj37duz+jsQlXx13qm314at8CJ3lJB6pWF5lin86YVXhRgZ+nopZA00bjMHXSb0GgITwC/fKdmw3f+U33gYzGCtafPPTCI7Ez+ep059ilF3ydO6zq/jbj+Vlv2exX0g2XNteEBZRodh6B5pQZfE056yA4wZ/0p/K+KAQawiPQ926+9+vVFz+9+d4fOw9kNNa/72+b7O5KGovJAy1jhd7lLr/19JGB/uRvEzhN3r1jd9NdXXf2vubibSS0mPmE1k3jJdjVdR4Yaju7y/7LyquuX2R2u6nJ7UVmjcARo2bBOAT6+Zvbbc8v33nlZ51HMhpLXbEJpL0Hkt4irRGRFnDglc71muZty2C/Yu0ah+oZbqpYsxkN+Z5+FzJKv60Wq+HSwkscLiW/tNbqNe7q08+TRgmR1cIh0I9uvr//98edRzIaS1qfaW/aJkPPqEXOwC1Cc+FD3RgraPJCLLLWffsZxgzqdjoNA6GCT3DN2U2OO/c6WC4Ogb538zfbfz/ei/RERmO7f/+bDK3RZNxVhOQ0jlE7US/JBF+uu60co5ccTt5OGzEPUYJrP/xKhh6flEAPxyrSxiACjfLVT/e77p+/eTgI+u092fPKHdsAoE62BpZMXYGeP5c7svLIf4PKvXPdUaZ6DTmdKhS4SEYJtHshU/YuvCjK6bSr0w6nna52gBhcxhSiyBbogYzGJlwd41FOp12ddjjtdLUDxECgIRCogXI67eq0w2mnqx0gBgINUfcsvCjK6bSr0w6nna52gBgINITrOtAft/49kdHYhKtjPMrptKvTDqedrnaAGAg0RN1PIominE67Ou1w2ulqB4iBQEM4BPrVT2++O8Fn4YVQTqddnXY47XS1A8RAoCE8Xybyhda3MZVHOZ12ddrhtNPVDhADgYZwfR/oF3+39uePutufCHQOtKvTDqedrnaAGAg0xGV8I30m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GKCjSZb3+7ymLPAapzQ3VuqC4EAl0YVOeG6txQXQgEujCozg3VuaG6EAh0YVCdG6pzQ3UhEOjCoDo3VOeG6kIg0IVBdW6ozg3VhUCgC4Pq3FCdG6oLgUAXBtW5oTo3VBeijkABAM4ABAoA4ASBAgA4QaAAAE4QKACAEwQKAOAEgQIAOEGgAABOKgj0q7978+bmR7+ef8EL5st3brZ85zebWzSYypfvfH//U6szChzmWB1jL8b8At2vj93qgDQ+f7MxiGkwmfdu2hbYdUaBCRyrY+zFmF+g791879erL356870/zr7o5fLxYTRvoMFEvnrv5tBbqzMKHKRRHWMvxuwC/fzN/W+yV34296IXzHs3Pz7+TIOJ/OGvbg4WaHVGgYM0qmPsRZldoB/t18tHjdUCA3z108aApcE0Prq5+fN/OXbV6IwCh2hWx9iLMrtA37v5m+2/rR0DiPPlO9/7v9fbBP/z9tg9Dabx0Xf//thRqzMKHKJZHWMvytwCPf4++/xNDqMkcziOvxm+NJjB/o3e6owCk/j4ePSDsRcBgS6Bj9e7VH9c/X9/d7MujwYzQKBuDgJl7EWpKFAuhUjmo+Oe6I9pMIe+QL/zGwpM4uPO4WPGnglboEvi4xs2oLJgC9RN9zAnY88EgS6JzgYUDQ6BQN10BcrYM+Es/JLYjlsaTIez8G76AmXsGVS4DvTHrX9hmK9+2hy3NJjOx53rFvfXgVLgMMeNd8ZeDD6JtATeaw5mGkzndC0On0TK5LTxztiLMLtA1yviu3yaNpPP39xcSvLFX21Lo8F0DhZodUaBKTSuA2XshZn/y0S+4Ptc8vlo/4U424+D0GAyx2N1rc4oMIFjdYy9GBW+D/SLv1uvgR/xGyyLL/765uaVP9+XRoOpnE52tDqjwGEa1TH2wvCN9AAAThAoAIATBAoA4ASBAgA4QaAAAE4QKACAEwQKAOAEgQIAOEGgAABOECgAgBMECgDgBIECADhBoAAAThAoAIATBAoA4ASBAgA4QaAAAE4QKACAEwQK0/L4qsmLteMAlASBwhw8uXq5dgSA8iDVL330AAABDklEQVRQmIFnr14996vaIQCKg0Bheu4fvfD/PHrhw9oxAEqDQGFyfvvwWx+u7t998MPaQQAKg0BhWn7384fP/2T70/uvPXjpn35fOQ5ASRAoTMqTBy/94njjg7ceci4JzgkECgDgBIECADhBoAAAThAoTEn7c0h8FgnODAQKc/D06o3aEQDKg0BhDhAonCUIFOYAgcJZgkBhDhAonCUIFOYAgcJZgkBhDhAonCUIFOYAgcJZgkBhDhAonCUIFADACQIFAHCCQAEAnCBQAAAnCBQAwAkCBQBwgkABAJwgUAAAJwgUAMAJAgUAcIJAAQCcIFAAACcIFADACQIFAHCCQAEAnCBQAAAnCBQAwMn/D/Qeodow8ghkAAAAAElFTkSuQmCC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417" name="Picture 9" descr="C:\App\r_workspace\final_r\jpg\주별 요인 추이\발병률과C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1" y="1600202"/>
            <a:ext cx="4986337" cy="2143124"/>
          </a:xfrm>
          <a:prstGeom prst="rect">
            <a:avLst/>
          </a:prstGeom>
          <a:noFill/>
        </p:spPr>
      </p:pic>
      <p:pic>
        <p:nvPicPr>
          <p:cNvPr id="17418" name="Picture 10" descr="C:\App\r_workspace\final_r\jpg\주별 요인 추이\발병률과NO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86526" y="1557339"/>
            <a:ext cx="4986338" cy="2200274"/>
          </a:xfrm>
          <a:prstGeom prst="rect">
            <a:avLst/>
          </a:prstGeom>
          <a:noFill/>
        </p:spPr>
      </p:pic>
      <p:pic>
        <p:nvPicPr>
          <p:cNvPr id="17419" name="Picture 11" descr="C:\App\r_workspace\final_r\jpg\주별 요인 추이\발병률과O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71588" y="3833811"/>
            <a:ext cx="4833957" cy="2095501"/>
          </a:xfrm>
          <a:prstGeom prst="rect">
            <a:avLst/>
          </a:prstGeom>
          <a:noFill/>
        </p:spPr>
      </p:pic>
      <p:pic>
        <p:nvPicPr>
          <p:cNvPr id="17420" name="Picture 12" descr="C:\App\r_workspace\final_r\jpg\주별 요인 추이\발병률과SO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77013" y="3809225"/>
            <a:ext cx="4767262" cy="2034364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0" y="6028685"/>
            <a:ext cx="118724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오염물질중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발병률과 </a:t>
            </a:r>
            <a:r>
              <a:rPr lang="en-US" altLang="ko-KR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O3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는 지연효과를 더했을때 거의 비슷한 추이를 보인다</a:t>
            </a:r>
            <a:r>
              <a:rPr lang="en-US" altLang="ko-KR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</a:p>
          <a:p>
            <a:pPr algn="ctr">
              <a:defRPr/>
            </a:pPr>
            <a:r>
              <a:rPr lang="en-US" altLang="ko-KR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O3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를 제외한 나머지 오염물질은 비슷한 패턴을 보인다</a:t>
            </a:r>
            <a:r>
              <a:rPr lang="en-US" altLang="ko-KR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602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요인 분석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(</a:t>
            </a:r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시계열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분석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7410" name="AutoShape 2" descr="data:image/png;base64,iVBORw0KGgoAAAANSUhEUgAABUAAAAPACAMAAADDuCPrAAABYlBMVEUAAAAAACsAAFUAKysAK1UAK4AAVaoAsPYAv30rAAArACsrAFUrKwArKysrK1UrK4ArVYArVaorgIArgKorgNQzMzNNTU1NTWtNTYhNa4hNa6ZNiMRVAABVACtVAFVVKwBVKytVK1VVVQBVVVVVVYBVgIBVgKpVgNRVqtRVqv9rTU1ra2tra4hriKZriMRrpuGAKwCAKyuAVSuAVVWAVYCAgKqAqqqAqtSA1KqA1P+ITU2Ia02Ia2uIpqaIpsSIpuGIxOGIxP+jpQCma02ma2umiGumxOGm4f+qVQCqVSuqgCuqgFWqgICqqoCqqqqqqtSq1ICq1NSq1P+q///EiE3EiGvExKbE4f/E///UgCvUqlXUqoDU1KrU1NTU1P/U/9TU///hpmvhxIjhxKbh///na/Pr6+vy8vL4dm3/qlX/xIj/1ID/1Kr/1NT/4ab/4cT/4eH//6r//8T//9T//+H///9+hYNvAAAACXBIWXMAAB2HAAAdhwGP5fFlAAAgAElEQVR4nO29C5skx3lm1wMCUM+apME12OAFu8BauxQBm+IIay0NSLZXoiUOxF3JJCGTQ4A0ILLbO7h60Kj/77pXXr6IjPgyMuPNqnOeB5iuqqzMt96MOp23qr5aAQCAi6vaAQAAlgoCBQBwgkABAJwgUAAAJwgUAMAJAgUAcIJAAQCcIFAAACcIFADACQIFAHCCQAEAnCBQAAAnCBQAwAkCBQBwgkABAJzUFuiTq5crzuNx5Jlpc71/dPVG5OHJX94nD5/71enWp289vLr62g8+TFr6k6sXxy4d4MIpLtCnV33eOD34wv7NfRCP6/259cSDb/1+f7M5j/V82xwWuFo9e7UXKlugpzv35moJNP7yItGihCraJmgJ9Ml+xg/eiD/z8CgCBRjHEgX67sETf7a7XUKgT3uPVRRoe7P2iRFy89SeQNf+3PxS+fStQ+Mugb7/+nr+3/xlf+kA0GW6XfjHxvszR6Cf/fz1hxtLfvMHHc+8u/PEZ+9anrh/9ODtxrSfPOxaqjXBrALt0I/WyOgR6CcPr45bngeMpUd/w63u3+08E4EChJlMoOu3c/Po3I6WYcLv8dVuM+rItz5szePwfv+t4YlBga63Q0+6MHfh9/oaK9DoyzOjdRP0ltleTlegpxcTXXpcoI+vHqx/YW00+nJo6QBwYCqBrt/D3+hvglpvXvP9udbv1Uv/tBHMZ5tdyqaKG9J77BDoes6nqR0CPZEr0PG78KflvLjqCfTZq6dXvt87j8vvsRHg6Wmrfj83BAoQZiKB3m924Pt6agk0so+73kx8/ngUbvXpa60jmSdP7PWYtQv/pKnjKQU6wTHQduyeQE+vax9k4Px9c8vzOOcXjxFeDCwdAA5MI9BPH23ewes34bfajkg9SPikvfvf3O1unjXZOyNHoBttnLaMi+zCn/aB478fOtEiDAh0/fB4gW6LePCT9p2N305P96sAgQKEmUKg9z9/uDPn/btXD37YfCRVoF2xNW4PCjS6mbfZsHp62q8WFej6F0Zj2b0gW/ftt4FDu/Avm888ZVmvohd+96hzeLmxfo6zQ6AAYcoL9IO3Hp60+dv1z//htDOeepblcWfnsnHFzeAufEyg99st4ydHb0x5Eml4Fz6oprUhG4ePe0GOxxG6J5EOTxo6hXW/Xi2bCjbnik6X065aPY+6UBfgQigs0Gebt+6DxoVH9+9uNpde2L/J0wUa3AIdOIkU5dPXdvulvz0oPiDQraKLn4VPF+jT1mmzbpD19ul2Mc7LmH73X19fP/D8Tw6NbD669AtjUY8RKMAQpbdAP3n4zc5xtfv3X28cWIvt456IHANdz+Mwu6eDJmoHWe+2Pr+b7cYbmx/bAt0fEdhv4z45bOS1g50YeRlTJOijq+b5nW5FT/YzjVxIHzmDvn0Fz5/W0QcbnR42PJ/0f1EhUIAw834WPuMs/AuBs/C7SxV3F9J3PHE8NthlO91GS6fZ/PZfvb2aQKBpL2+AtRT/obEP35nH8QLbyEc53zafueX+0fN/2T6vdv9fXt//XmELFCAP0S8T6V4H+svmg+8GPBEX6OrZ6z9cdYgLNNscYYEOROulMs4InR7dK7sv0LwvEzHgGChAFrUFGqL1SaSXPuw+OOgJz/v+KNDeuX03HoFuLyB6ctpabgd5stmOfnzcBm4LdCychQfIoqxAsza0Bvjs59/Yfxb+98MT9wi873sfhTK2QPdOCpnjSXcWGV9nd9ywjHhvd8B3f61nbx6780tTCZTrQAGymF2gvUli70//u3eUQKNXoU8s0Pv91UjNc+qneazvPVZp7MIPlju0gvgkEkAO0+3CR45ujhVoRIOd76zrnQWKzb/5WZ5UcxhfqHz/X17/+mbJX+tsO6dFO35Cff0if9gN8tuHrV9F5QV61DafhQdIYHaBZk21QIEevw9uS/PobUq09eyO9x4uVzoG2V73fjoWYgg0+vKSHuXbmAAyWOgWaOvzRZH3eNuJA/NPE2h8F35zsdRL/7Td8vxs85ms8OIt9a2f3TDku+0vJl3v3Lde9yQCPV7iYB6BBYAWFybQoWOgjculfAJ90rrk6tNH4T+bYarvk3/XvGDrSWcL9C/+rDeD4gLlG+kB0qkg0IHTxgknoiICHdhPtgXa/5Dl+v6wQCN/Sqi7R/+09UV80WhBQkE8x0BT5uuZCuAyuTiBWl/CuRfo176xA4FmTwVwmegJNIGoQKOztwVq4hJobBd+IFp2EFOgyS8PgQKMB4GG8Ak0chIJgQKcG/VPIkUvRLfJuYypbcz+H2UKLj35JFJbixmXMSWqacwufKxcBAowFgSamX9IoBkX0iNQgIVT+0J6XWTyR4OMOCKCQAHGovptTAAA8iBQAAAnCBQAwAkCBQBwgkABAJwgUAAAJwgUAMAJAgUAcIJAAQCcIFAAACcIFADACQIFAHCCQAEAnCBQAAAnCBQAwAkCBQBwgkABAJwgUAAAJ0UFepdKxqQ1UE6nXZ12OO10tQPEmLa6kg6aGw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t0A/f/N7f+zel9HYhKtjPMrptKvTDqedrnaAGAg0hFegX/30BoHWQLs67XDa6WoHiIFAQ3gF+tENAq2CdnXa4bTT1Q4QA4GGcAr08zcRaB20q9MOp52udoAYCDSET6DrHfj/jWOgVdCuTjucdrraAWIg0BA+gb53831OItVBuzrtcNrpageIgUBDuAT68Xr3vSnQb+8plgoAYAF4BPrlO6/8bIVAAeDS8Qj0vZsfcx1oLbSr0w6nna52gBjswodwCPSj7fl3BFoH7eq0w2mnqx0gBgINkS/Qz99c78Aj0FpoV6cdTjtd7QAxEGiIfIF+dHPkO79pP5TR2ISrYzzK6bSr0w6nna52gBgINAQCNVBOp12ddjjtdLUDxECgIfgyEQPldNrVaYfTTlc7QAwEGgKBGiin065OO5x2utoBYiDQEAjUQDmddnXa4bTT1Q4QA4GGQKAGyum0q9MOp52udoAYCDQE30hvoJxOuzrtcNrpageIgUBDIFAD5XTa1WmH005XO0AMBBoCgRoop9OuTjucdrraAWIg0BAI1EA53a6629vb2kFMlJsTH3Xa4RBoAARqoJwOgbrRHnXa4RBoAARqoJwOgbrRHnXa4RBoAARqoJwOgbrRHnXa4RBoAARqoJzuKFBJgyo3Jz7qtMMh0AAI1EA5HQJ1oz3qtMMh0AAI1EA5HQJ1oz3qtMMh0AAI1EA5HQJ1oz3qtMMh0AAI1EA53UmgigZVbk581GmHQ6ABEKiBcrqDQO8QaC7ao047HAINgEANlNMhUDcDo67yNv2Sqxs99+WCQA2U0yFQNwjUDQINgUANlNM1BCpoUOXmEKgfBBoCgRoopzsKVHITVLk5BOoHgYZAoAbK6RCom2GB1mx0ydWNnvtyQaAGyumaAtUzqHJzCNQPAg2BQA2U050EqrgJqtwcAvWDQEMgUAPldAjUDQJ1g0BDIFAD5XQI1E181NW+sGHB1Y2f+3JBoAbK6bbV7d7oggdBlZsbFmjVX0kLrm783JcLAjVQTtcQqOAmqHJzCNQPAg2BQA2U0yFQNwjUDQINgUANlNMhUDcpAq3X6IKrGz/35YJADZTTtQWqZlDl5hIEWvNX0oKrGz/35YJADZTTNQWqtwmq3BwC9YNAQyBQA+V0CNRNdNRVv7BhudUVmPtyQaAGyukQqJsEgVZsdLnVFZj7ckGgBsrpEKgbBOoGgYZAoAbK6VoClTOocnMI1A8CDYFADZTTIVA3aQKt1ehyqysw9+WCQA2U0yFQNykCrdfocqsrMPflgkANlNMhUDcI1A0CDYFADZTTIVA3sVFXv9HFVldi7ssFgRoop0OgbhIFWqnSxVZXYu7LBYEaKKdDoG6SBFqt0sVWV2LuywWBGiinQ6BuEKgbBBoCgRoop0OgbhCoGwQaAoEaKKfbVFf/3R5CuTkE6geBhkCgBsrpEKibNIHW6nSx1ZWY+3JBoAbK6RCom8ioa/aIQPsg0BAI1EA5HQJ1g0DdINAQCNRAOR0CdYNA3SDQEAjUQDkdAnWDQN0g0BAI1EA5HQJ1g0DdINAQCNRAOR0CdYNA3SDQEAjUQDkdAnWDQN0g0BAI1EA5XVugagZVbi4y6lotItA+CDQEAjVQTodA3SBQNwg0BAI1UE6HQN0gUDcINAQCNVBOh0DdIFA3CDQEAjVQTodA3SBQNwg0BAI1UE6HQN0gUDcINAQCNVBOh0DdIFA3CDQEAjVQTodA3QRHXbtEBNoHgYZAoAbK6RCoGwTqBoGGQKAGyunW1Ql8bCaEcnMI1A8CDYFADZTTIVA3iQKt1Okyqys09+WCQA2U0yFQNwjUDQINgUANlNMhUDcI1A0CDYFADZTTIVA3CNQNAg2BQA2U0yFQNwjUDQINgUANlNMhUDcI1A0CDYFADZTTIVA3oVHX7RCB9kCgIRCogXI6BOoGgbpBoCEQqIFyuo5AxQyq3BwC9YNAQyBQA+V0CNQNAnUz8IYd2VhJB80NAjVQTodA3SBQN4MCHVVZSQfNDQI1UE6HQN0gUDcINAQCNVBOh0DdIFA3CDQEAjVQTodA3SBQNwg0BAI1UE6HQN0ERl2vQQTaY1igYzor6aC5QaAGyukQqBsE6gaBhkCgBsrpEKgbBOoGgYZAoAbK6RCoGwTqBoGGQKAGyulWK4k/QBFAublkgdbpdInVHUCgZSi1PmqjnA6BukGgboY/iTSms5IOmhsEaqCcDoG6QaBu4m/YTV8ItACF1kd1lNMhUDcI1A0CDYFADZTTIVA39qgzCkSgXRBoCARqoJwOgbpBoG4QaAgEaqCcDoG6QaBuhgU6prSSDpqbogKFObi9Dd+CbIwC6TSPbV8XWhpboAbK6dgCdcMWqBu2QEMgUAPldF2BahlUuTkE6geBhkCgBsrpEKgbBOomQaAjWivpoLlBoAbK6RCoGwTqBoGGQKAGyukQqBtz1Fn1IdAuCDQEAjVQTodA3SBQN9E37L4uBDqaMuujPsrpEKgbBOoGgYZAoAbK6RCoGwTqJkWg/tpKOmhuEKiBcjoE6gaBukGgIRCogXI6BOoGgbpBoCEQqIFyuq4/EWgyyQKt0unyqjuAQEtRZn3URzkdAnWDQN0g0BAI1EA5HQJ1Y406uz0E2iFJoO7aSjpobhCogXI6BOoGgbpBoCEQqIFyOgTqBoG6QaAhEKiBcjoE6gaBuom9YU9lIdCRFFkfAiinQ6BuEKgbBBoCgRoop0OgbhCoGwQaAoEaKKdDoG4QqBsEGgKBGiin6wlUyqDKzSFQPwg0BAI1UE6HQN0Yoy7QHQLtgEBDIFAD5XQI1A0CdYNAQyBQA+V0CNQNAnWDQEMgUAPldAjUDQJ1g0BDIFAD5XQI1A0CdYNAQyBQA+V0CNQNAnWDQEMgUAPldAjUDQJ1E3nDNrpCoCMpsT4UUE6HQN0gUDcINAQCNVBO1x+kCDSRdIHW6HRp1R1AoOUosT4UUE6HQN0gUDcINAQCNVBOh0DdIFA3CDQEAjVQTodA3SBQNwg0BAI1UE6HQN0gUDcINAQCNVBOh0Dd9EddsDoE2gaBhkCgBsrpEKgbBOoGgYZAoAbK6RCoGwTqBoGGQKAGyukQqBsE6gaBhkCgBsrpjEEqZFDl5hCon/AbttkUAh1JgfUhgXI6BOoGgbpBoCEQqIFyOgTqBoG6QaAhEKiBcjoE6gaBukGgIRCogXC629v0q8ErINwcAh0BAg2BQA2E0yFQPwjUDQINgUANhNMhUD8I1A0CDYFADYTTIVA/CNQNAg2BQA2E0yFQPwjUDQINgUANhNMhUD+9URcpbv5Ol1XdEQRakALrQwLhdAjUDwJ1E3zDtnpCoCMZvz40EE6HQP0gUDcINAQCNRBOh0D9IFA3CDQEAjUQTodA/SBQNwg0BAI1EE6HQP0gUDehN+wtAi05s9HrQwThdAjUDwJ1ExZo+FbO3JcLAjUQTodA/SBQN2kC9bZW0kFzg0ANdNOt/YlAvSBQNwg0BAI10E2HQEeAQN0g0BAI1EA3nSlQIYPqNneHQEcQeMPeIlAEaqCbDoGOAIG6CQo0fjt57ssFgRropkOgI0CgbhBoCARqoJsOgY6gW12sNgTaAoGGQKAGuukQ6AgQqBv7Dds9BIpARzJyfcigmw6BjgCBugkJdOiO1LkvFwRqoJsOgY4AgbpBoCEQqIFuOgQ6AgTqBoGGQKAGuukQ6AgQqBsEGgKBGuimQ6AjyBHo/J0uqrotvXNICHQk49aHDrLp1gMUgbpBoG4CAh2+J3HuywWBGsimQ6BjQKBuEGgIBGogmw6BjgGBukGgIRCogWw6BDoGBOrGHnUIFIGayKZDoGNAoG4SRx0CHceo9SGEbDoEOoZOdfHWEGgTBBriXARadLzLjmUEOgYE6gaBhjgfgRYc8LJjGYGOAYG6QaAhEKiB7FhGoGNAoG7MPySDQFcI1ER2LCPQMSBQN4l/iQuBjmPM+hjHLQKVQLa5DQjUDQINgUANZMcyAh0DAnWDQEMgUAPZsYxAx4BA3fRHnfmGQ6DjGLE+RnIZAt28RgTqBoG6sQRqTIZAxzFifYzjFoFqoNrcliyBzl7qkqq7Q6AHzkWgRce76lgOCVTHoKrNbUGgboy/CI1AtyBQA9WxjEBHgUDdGAK1JkOg4/Cvj5FsVlzBAa86lhHoKBCoGwQa4iwEeotAZ89io9rclnZ1Q50h0Ab9L7JCoDvORKB3CFQC1ea2IFA3id8EiEDT+MNf3dy88r//sXe/e32MBIEi0AQQqBsEGsIj0I9utnz3N90H3OsjRsJKQaAINAEE6qZ3+BiB7nEI9PM3X/nPq9UXf3Xz/e4j3vURZfgKz1sEikATQKBuEs+/IdAU3rv58eafz9/8TncT1Ls+oqQI9PT/IqiOZQQ6CgTqBoGG8J9E+vIdBDozCHQUCNQNAg3hF+jnb36vexrJuz6iINAjCHQUCNRNtzoEesAt0H958+ZvDj9/e0+RRF3WaytpgqHJlk/4FZ7/ay/P8LCaJ8cCCVZzgZ05Bfrezc0rf3+8NbVA46tl//D5rzwEWhIE6gaBnvAJ9Kv/83968+aV/6N7t3OPIM7gFy0dHi63zyW6N7V9gezCu2EX3k2ruvAbkl34DP7Q2Iff41sfAyDQAwh0HHkCnbvU5VQXKcbX2TiF1WXERzk/vumeRfKtjwGGBHqLQBFoEgjUDQINMUKg/dPwvvUxwLBAuz+MRnQsI9BxpFogeYqiLKa62PsRgQ7z1U/3u+6zCTS+WhAoAk0DgbppCzQ8HQJN4L39Zzjf632W07U+hkCgB+YQ6Mg/jSLa3A4E6gaBhnB9Fv7mz/+4+uqfb175WecR1/oYAoEemEmgY+Yl2twOBOqmUV10gCDQFD7efRvTK92T8JMIdLNKEOiWuQQ6Ymaize1AoG5aAo1Mh0CT+OKv1/r80a9793vWxxAI9Mg8Ah21Fy/a3A4E6gaBhpD/RvrBr6pDoIUFOsagos3tQKBuEGgIBGqgOZZ3r28GgY4wqGZzexCom1N18bGBQEfhWB+DpAu03IjXHMvzCdRvUM3m9iBQN02BxqZDoKNwrI9BhgTaeOhyBVrspY/9VJdmc3sQqBsEGgKBGmiOZQQ6EgTq5lhd6scCM+e+XJYh0MiKQaCnx0otA4GmTVGUZVQ3UAoCHUX++hgGgR6YV6C+GWo2tyf14zTpk5RkGdUh0A4I1EByLO9f3TwC9c5QsrkDCNTNobrUr5bMnftyQaAGkmMZgY4lU6AzG3QR1Q1VgkBHkb0+EkCge+YQ6OhLwiSbO4BA3SDQEAsRaHjNINDGg4WW4Z+hZHMHUr8R4zTRhGF6LKI6BNoFgRpIjuW5Bep7KxSJMRGpn0fMmqgYS6hucFQg0FHkro8Ehq6rad1fasRLjuV5Bep9KxSJMREI1M1RoAPTIdBR5K6PBBDonsNrQ6BuEKgbBBoCgRoojmUEOhoE6mZX3fBxHQQ6isz1kcLQdTUItPVooYXceQ+CKjZ3JPUrhU5TTRimxwKqm+rTWyUdNDcI1EBxLM8h0PFlKjZ3JPUbMfKmKsUCqkOgfRCogeJYRqCjQaBuEGgIBGqgOJYR6GgQqBsEGgKBGgiO5eNLm1GgjnkKNnci9TvZDiDQIwg0xGIEGlg3CLT9cJmFuOcp2NyJ1K8UOoBAjyDQEAsX6Pi3vIXgWEag40GgbrbVJfSBQEeRtz6SQKA75hBoZyYIFIEeQKAhzkqgpYa84FhGoOPJFei8BtWvDoEaIFADwbFcRaD5MxVs7kTqtwIfQaAHEGgIBGqgN5ZPL2w+gXpmqtdcg9TvZDuCQA8g0BDiAm19tjD+eHCafPTGMgItAAJ1g0BDIFADvbGMQAuAQN0g0BAI1EBvLA8JtMgr7ws0e6Z6zTVI/VbgIwj0wKa6lDYQ6Ciy1kcSCHTHHALtz+JcBZr6BAR6AIGGWLZAC+x0WuiNZQRaAATqBoGGQKAGcmO58boQqBsE6gaBhkCgBnJjGYGWAIG6QaAhliNQa+UgUGOKAgs53pM7V7nmmqT+XYojCPRAqkB9lZV00Nycl0ALDXm5sVxJoPlzlWuuSepXCh1BoAcQaAgEaiA3lucQaMohkkHkmmuCQN2sq0srA4GOIWd9pK0GBLoFgZYAgbpBoCFUBXrbXx+XK9Dmq5pZoJmzVWuuxf7jNAg0HwQaAoEaqI3lagLNnq1acy1SP494Yk6DqleHQE0WLdASF95YqI1lBFoEBOoGgYbQFmhrdSDQDQjUDQJ1g0BDnJlAywx5sbF8O4dA7RmcnUDzjuoi0D0INISsQG97q+OCBdq4MbdA8+Yr1lyb5IsZjyDQPatVYhUIdAwZjQ2tBgR6oqJAc+cr1txuJB1GEwJ1g0BDIFADsbGsIdCkJYg1d/TnNvx2PxSBekCgISQFul4LCPTIrYRA09Sj1Vwz/l3Ggbz+02dArboWCDTEggSadNXnWQq0eWt2gR5O5y1coLcIdAQINISqQHdrAoHeVRbo4f7btE1QreaamRHoGBBoiCUL1FpZCLTIUrr3H9fIAFrNNSOvf9xYAIG6QKAhzk2gRca81Fi+FRCosTJspJprR75Nt4D5/KkRq65NcnMIdAwZjQ2uBQS6p/OC6gg0dRFSzSHQYiDQEAjUQGosVxfo6Yze8DKkmmsnvr1FoG4QaAhZgRqH3RDo3fwC3V4SkbwMqea6wyf7EGhZgQ7MS6u6DgsU6OOrFz7s3/vs1auXEyZLB4Ea1BnL9pVC3TtD1Y193RGB3p6JQPP/xFNJgQ4tXau6Dgg0hKJAjyd+O2vjAgQ6fF3WRAINP/0UKkFAUhbo5s0XaEmD3g5sgkpV1wWBhkCgBrUEam0kCQg0YxlSFuiPl4oC7Q/nDlLVdVmgQG0QaOR27N4sqgnU2AqtLtCsiaQs0KuuokCHLwSTqq5Lcg8IdAwZjSWshEGXnKFAe5tJva2mugIdmkrJAsnVRedRKkzj/zZK1XXIOHqMQMeQ0VjCSrhMgXZeQO/V1BTo8FRKFkiuLmceyc8zh25sdkrVtdm8EVPTTS7Qx1fP/Wr7w/2jnfo+eOvh1dXVN37w4f7ON95/7erqa2+fzNiaYCPQ+3fXd3zzJ4f57Sf7dDPZg5d+mek8BGpQV6CtV4BA3ZQQqLfW3tDt/GugVF2T7dswubrJBfr06uqN7Q+fPNxsS96/e7Xn+Y1X1wL9082NtWT3ZuxMsBboS6/ubu/EeRDok8Nk38pz3pIEOnBVU/zuHCoLNHreBoGmIiRQ83djB6XqGuzehToCXRvwxe0PT64evL313rfWAvx0vdW5uXst0M3dn/7kaMbOBM829lzfsfHqdj6nyTYbn5+9m2tQBGpQW6B3DZWKCXRgMiELpFcXn0uBhSddyCBUXYPGl/knTu9YSJZkDluW2z34o07XP2zu3gj0jeZ03Qk2At0dBN0JeD/ZenN2N9nh7mSEBdp/C5y1QM0d9/6LqSrQwcmELJBeXd5cEp/WWp139s8thKprsH8ZQgJ9ujPcWnlvHG9szbk5Nrr/Z8POjN0J1gLdT7BX626yJ8enrad7MSeOoEAb9rhUgdonlLYg0ER0BBo/K3hAqLoGegJdi2+zjXlS3o7HB4EeTqp3T68/Pgj0xVVzgu3/m9bMPC1/fgItYND6Ar1r/i2fFgg0kTICdfbaXHMDp0IPCFV34lZPoGvDvdgS4eqzD/7xP3796iDQth+7EzQuY9oZ9fH+SECDtpkHQKAGAgK90xTo0HQ6FjCCzifQ2+aHQNIuHhGqrsEhq5JAn24Md9w1/+3Xm94zBNqeYL/9uuEJAh14vhsFgYaYRqDJz16KQK2cMws0eBx7OQK9VRTos1cfvN04lbS5xvNP//L3j22BdicIboFmHfhsoC3Q0CP2wwP3p4NAvRPKWMCKOatAw6dCA7OUqa7BMamSQNfOe/ngwf1FSqvGMdC2QLsTtATaPAbq/TySskAHHkGgjqePW/hiBGrGrCXQtHmqVNdEU6BPr1747W4P/iS+/dn1rkB7E+yvZlodVXrQ6OHipVyXIlADBOqdUMUC9jaeK52n2AGB2gcY8hczNWCPd1kAACAASURBVLeaAn326nP/486TJ9s9sY+B9ibYHO18Y/94+zrQ/XTHTzolgkANEKh3QhELBHaSZxbo7e7HJQv08JOUQNfSO1huv4f+wWtX208gBXfhjxNsTxf9Dx+uPn1rf0H96ZNIz/9k/fx/uMrcmT9DgY43aI2xnBoagQ4TOs89q0DvDgJNnKlGdS1UBfr0eKb82Wv7M+cv/cPWqT2BdidYC/Rfv9r80Hvvs/CZB0P1BBpZBa2HUj3rAIF6J9SwQOhKy7kE2lBn4MOvixDorapAG2eC7n/+9c13KP1ifyK9fxlTZ4LTtzH9ojXZ5tuYNtc7Hb6kKZlFCbT1GAJ1PX/ks5cg0FDG2QV6G3z2QgR6/FFLoEogUAME6p1QwQLBiD6BOprdP2PhAr1FoAkgUAME6p1QwQJKAg19fdUyBHr6Ob06zzgs6aC5QaAGCNQ7oYIFtASaPE+F6log0BQQqAEC9U6oYAEhgQa/P3UBAr1FoCkgUIMlCnTcq0agjvkNPmPhAm3cQKAhzlGgow16cQJNf+4FCjS72eP04S/wR6BNSjpobhCoQYWxnBwZgQ6xBIEa81SorgkCTUJOoNEVgEAR6CAItAS3CDQJBGqAQL1TKlhAR6BZ0yhU16AdEIGGKCrQEtzepj0Ymy46D03GRx4zh4zn6ndbPGHuDFOml6/RG1D+hRVmsVugqYdKPbAF6p1UYDMqHNC7BZpbLVugmZR00NwgUAME6p1UwAIItAgINA0BgbYPV8dXwOnRuEDHGRSBeicVsEB1gSZNrS7QWwSaxlkKdOwmKAL1TipgAQRagk4+BBoCgRogUO+kAhZAoCVAoInUF2jnE8OFBDrKoPOP5fS8CHSASQSa0y0CzaWkg+ZGQaDtyzujT0wU6MhNUATqnVTAAhMINK/btIl7UwlUd6L7K0NHoP9vFiXtZqMm0IH+0wU6xqCXJtCcpyLQMhOrC7R9G4GGqC7Q29vW184O1J8q0HGboAjUO62ABRBoARBoKgICbbY+VD8CRaBxIvnGCLTUMY7wZPWra4BAU1ET6MATMwQ6wqAI1DttfQtMItByB4nDk9WvrgECTaW2QG/3Ar1Naz95U3XUJigC9U5b3wIItAC9zQ8EGqK+QBv/DJefI1C/UBCod9r6FkCgBeiHQ6ABZAS63RBNXz0Zrs0HgXqnrW+BqQSaXBECzSbHMQi0vT4OfW/+Tej+TAWakRWBxplGoBkVIdBschyDQFvr47Yl0IzVkyJQt1EQqHfa+haoLdDUCZUF2n/rINAQ1QV6/CFNeE3hJk6aDwL1TlvfAksRaP9Ed06caem/BgQaQkWgqRuMWQL1KgWBeqetb4HJBOrdskydsH51RxBoOnUFejulQP0GRaDeietbYCKB+nfNUyesX90RBJpObYHmFp8j0LvEwwI9FinQEQY9I4HG0iHQRBBoOjICTSRLoF6DXphA8554sQI9XHDnDxCdsHp1R4w3DQINsTSB3iWO49PknhWa/5RxINBSTCbQ08CLt3UWAu3dhUBD1L4ONJvdCip+WV4LBOqduroFphbo4D4NAs1fYI5jRgr0/udfv7q6+uZPjnd88NbDq6sHL/3ycPv911s3Bzl7gXrW6NxjOSciAo0ysUBvb4faWr5ArV8R5yLQT9a23PL8r7a37x/tb1+99OH2jnd3tx68nZoHgRrMPJazDjMg0ChTCnQ969vBts5BoP37zkSga1++sNm4fP+1qxc3t5+9dvXgB79frT77+cOrFzYGfXr14Ier1aePrp77VWIeBGow71jOO0wbqc5rUASaOuvbQYH6jy1Vr26PORzPRKBPd5pcm/PV7Tbm48Pt1adbpa4F+8bu4d2/CSxOoMddqazp85hboDlTI9Aokwo0Yej5B2b16vaYr+BMBPpkt+G52qjz5c0O/WlD85OHa6U+e3V/x/bhJM5foI5VOsNYvm19C0AGCDTKtAIdWgIC1Rbo0/au+ZOmJh8Hb0RBoAYzCXR3VA2BFiQebvQu/OAili9QezxqCfS/pWAJdL1rvj3mueOww77juHu/Ou7hp4BADWYR6MGhmekQaIwpBZqyiHMQqHXvmQh0c6hzcxXTX24l2tZkc3/+tKs/CAI1mEegdwlXFfZBoDEQ6FiWIFD3Lvx6q/P9145XLR2PeG5pCPTpOV/GdJdwKrQ/fR6zCdRBrDrnTBFosUUsT6CdFIHf6Gcj0A0fbC6mX9sytAX69OGD1HPwFyHQ/HV6WQLNfBYC9T8am7SaQG/bN82pMqrzXPWSQQGBrvn01auXQ8dAn2RsfyJQk+ULdMItdATqfzQ2KQJNYoxAG5ucW12aZ+HfzfLnQgVacKfT4hwEOtmFsgjU/2hsUgmBhsbNeQi0scm5FWjvOtD1JI8Pn/JMBIEaIFDv5Jcu0BFb/iICtac6D4GuNzkPxny8Pc++tuX+a0M+3X+483HjYqYkFijQ7HPXCLRolNj0CNQ9JwWBBofNmQh0cx3oD9eC/PSt3X76epP0+Fn47Ybnk1x/XoRAs9fpUgV6misCNUCgZoiWQANTnYlA99eBbr5uabcvf/9W69uY1oI9kHohKAI1WLxAsxo6I4HGX0oZgUYXgkC1Bbq633zf59XXTh9Han0f6NMrBGo/IW8BCNQ7PQJ1z0hAoOFRczYCLQ4CNUCg3ukRqHtG9QSacPEbAg2xRIFmHeHbPyFr8osSaHYSBOoNEJ0YgSaBQDPXhwUCHZgrArUQFej+HwSaBALNXB8Wyxeo259JAs26UnZBAh1c7wsV6PZfBJoEAs1cHxYIND5fBGqCQM0MCHQMCxWo8wmJT0Sg3idcuEDzujysLASaAQLNXB9laP+yHwKBep8wuUDjYZcl0N3kh3WFQJNAoJnrowztX/ZDIFDvE+oKdOClSAr0VkegkfQINMRlCTRx7S5coPv35VRR6go0lnaRAj08DYEmgUAz10cZDmJBoOOj1BRoPC0CzaY5VhCog4sSaOraXa5Aj2+I5AXkJ6km0MHXtUCB3iJQBHoko7HskkfSGqtDIFDvM2YQqP8iIkmBHp+GQJNAoJnroxCHo2cIdHSSqgKNLn15Ar1FoHcI9EhGY9klj+Sw5XIBAk3f0vYlQaDeAP3JG+pCoEkg0Mz1UQgEWixJbYG6/TW5QHO71BJodL0i0ACXI9D2v1EQqPcp0wt0xAZgqVEXXEy+QBs/INAkEGjm+ihNyvpdsEAPx9XOWaBef8kJtPXEKm+J5lhBoB4QqMEZCDR5CcsR6OBOBAJ1LRiBjgGBGixcoDlL8ARBoM4A0TnWE+jwsREEGgSBGkyezu9PBHqOAt08E4EmgUAz10dpEOjoJJUFGlw+AvUs9w6BjuHiBJqygs9YoN27EeiIILkBorOsLdBoeAQaAoEaLFugsUX0vs4IgY4IkhsgOksEmgQCzVwfxRl8Hy5boLFF3Pa/D+6MBDr4UhCotdw7BDqGixZoaFWfqUC39lysQE9LVRXoiLW6fi4CTQKBZq6P4lysQM0r7BHomCSZAaLzRKBJINDM9VGe41mWixOo8QACHZMkM0B0nvO9JRo5G2MCgbq4YIGGV/VZCtQ8u+QKgkDz7k+b55wC7VaJQN1crEBjY+YcBWqfgkGgo5JkBojOs4ZAm79UL0Ggz169evn443O/2v30wVsPr64evPTLw0Tvv966OcClCjR62OcsBWo+gEBHJckM4JlpeW5NgcaXfz4CffD24cedQO8fXe156cPtA+/ubh2mG+JiBXr8yeAMBRrQzxkJdPilINDdkvp7Ixck0KsXDz9uBfrstasHP/j9avXZzx9evbAx6NOrBz9crT59dHXYQB3gAgV6Gi6XI9DmrdDPyVQRaP/MR3iCAAh0v6ALFuiDr1+9sf9xa8jHO22u+fS1jVvXG6Rv7B7eTzfEpQr08IPJ2Qk0eAOBjouSmcAx0+I0j11dnkCf+78e7jYtdwL95OFpQ/OTh+vd9uOh0cfHo6VxLlOg5hnpE+cn0NAjviDhZ12EQN0HYR3zLM+FC/RXT3Y78TtTPmlq8nHwRoQLFejxJ3OCqdONebN4BJq2O58OAvUFiM9zHoPeTi1QRw85jtlo8W9TCAl0v5O+Fehhh33H0+Pu/HZnP+0sEgI1KJ6u8xn0mQUaPJ+EQEdnyQowMNNZFNo6+N94I1yMQPe77dsf25ps7s8/OZxsGuIyBdr/qcU0Ah30dhL5Au0tbfD1p8+7yywCNZef8FK0BbqaxaC3QYFGn6Yl0FG78Ju98xePAm2ea28I9CmXMSUxn0Bbv+QR6LhlnqdAZ9kIbZ89vUyBbrc7o1ugTx8+SDsHf+kCDazsSQR6Z4xbBxcq0PBFBZH7OsgLdHqDdkbgZQp0e7Azdgz0SfL2JwJFoA5axyNb80CgblYlZjJAdx/oQgW6OcUeOQv/boY/0wR6/798ODzRCoEOLebcBNo5tHuHQEewKjKXOAj0cBHog//Vvg50LbvHV8+nfQhpS5JAn/3btDlmNJbb8UScr0B7b5a0h7Jmfdv7ilEE6qaCQJu/SS9KoOu99a893H8S6fn914bsPonU/GxSEgjUAIEmzdqYDQJ1g0CTKCPQtSZ3H3a/f3T6LPx2w/NJnj9DAj3stD/7d9tP3J+tQO21jUBTZt08EnpM55pf8iKtG8G7ekwr0LHmm1Wgd51dh6Glnp1AP3m4/7aQ+7da38a0+bqRPWkXggYEelDm7l8EWmYhagL15tgL1FjWVOu1nRSBOgkKdIizE+h6S9P8PtCnVwg0i1kF2tv3dVBQoO5rZvrvvsMNBOrmEG5Kg166QCfAJdA//PXNzSs/+nXvWRmN5XY8FRcp0O1dI6453D3dWhoCdYNAkzgHgf7zzZZXftZ9VkZjuR1PxcUKdMw127f9756YVqC3+gIdfQk8Ak1iaQL9N//pH//xH//rf9cU6Mc3r/zn1eqLn9585zedZ2U0ltvxZFir+wIEOur9fnt713v2bn6TCTR2M3BXj4kFOnKmCDSJpQl0d1Kq+ZH7r3568zebf798Z/dvg4zGcjuejIsVqD+C+XQEOnKm8wrUOgwTAYGGGNyF/8Xvfve7D5q78F++s9/yfO/mx51nZTSW2/FkVBDoqLdIKYGOiGA+va5Ak15PuVHnNHgUBJrE4gQaPguPQLOXoSLQkYS3wKZZr11hCwp0/LeAHMNNaFAEWhy/QL9853gW6dt7pgg4Nbe3cy5j+9Mci2wsZebFzTHv4Tumpb+4ggEmfC2NWW9+nGZJ066L8xHoRzffP/y4ZIHO8N7rDNuZjTaXW+Z536feMS3nIdCJFoRAV41PND0XEujH53EZk7nHUThdZ8dp5l34KY+p9ZY3yXrt7x4P32Ex4S58ge/xnHkXPu9EIrvwIUKfhf+Pf7rj328/INoX6MdvvtI9B49Ah5eAQL1zjt9TX6Cj5zmDQFtzRqBFcH4b00fG9icCHV4CAvXOOXpP2mtEoAi0OD6B/rPpTwQ6uAQE6p1z9J6zEuh0awyBlsfzjfRfvXfz3e6HkLZMsj6mBoEWYrOgKdZr8Kr98G2b6QRa4k8ZIdAkFinQDu/dfO+P5gOTrI+pQaCFmE6gg3fVF+j4eSLQJM5AoB+F/IlAh5eQd/2yAQI17kKgSbRnjEBLEBeo9dfkvnzn5sD3Ow9Nsj4mp7/CEaiHiQQa/txo+LYNAkWgxYkL1L4AFIH6549APbMduq+yQIv8NXcEmsTyBRphkvUxOQi0DJcs0ALzbISbapUh0PKEBbqR51ag929946Vz/bvwGxBoIdZLQqBuEGgSyxPo/aOrbyT+qc9J1sfknKlAD4tZuEDNtzkCddEVaPozEWiIYYE+fW7976tvpMxskvUxOXMLdNzb4/IEmnBnXYEWOQQ6v0BzQKAhhgX6eOPOJ0l/43OS9TE5swo07/I7AwTavzPxJRYcde0LK4o0jECTWJxA7//i7fWNT/77lH34SdbH5CDQQkwh0EBbrp3RaQRayJ8INI0FCfTf/KfNX5PL+cvwk6yPyUGgpbi9nUCgCXdXFmiZWTbDTbTOEGh5IgJ9dft1oOcv0P4aL5quf83grAKd0Z8XKdBi/SLQJBYk0H/7i81fk0OgZeeOQDNnmXB3RYGW2oGfQ6Aj5opAQ3AMFIEW4/IEWs6fCDSNxQl0dxb+6RmfhUegpbhEgRabJQJNYnkCffrCh6v7R2d8Hei8Ah270aIs0PILC81QRKAlXy8CTWK0QD946+HV1YOXfhm+IwtToLs/KffcTqDPXn3wpw+fS/pM/CTrY3oQaCkuTKBFX24r3CRrbSaBeuaezkiB3j/a/7XMq5e7dyR+Xr2DKdDdn5T79x/uzh19+trV82l6zmhswtWRDQItxaUJtNj87hBoIuMEut40/NoP16L87N29QZ+9dvXgB79f3/Hzh4mfV+/AtzEh0HJclkDLvloEmsQ4gT4+WvLJ7i+2n+5YbycmnejpgEDv+iMLgTqpI9DUpRYWaOEXi0CTGCXQT07HIte77i+37lj//ODtnCQ78r+RPkJGYxOujnymFGhv1J63QMsuLTg7CYEWm9uWdrgpVhsCfXw48rnms43anjTuaD2ajOePygXJaGzC1ZEPAi1FYYMqC7R0sQg0iY0Wr1MwBLre6nwjcsdTz1FQBHo3u0BHzU9boKuyBpUWaLGZ7UCgSYwR6LNXOzvp7Ts+SbzYqAUCvZtZoCMRF2jZbVBhgRbvFYEmMWYX3hBoU5kI1AsCLcWq7F68skCLzWsPAk1ijEDvH7EFOgkItBSru5Jyicyo+VClk0iF6YSbYAkIlGOg04BAS7HaLbLQMnUFOgEINIkxAl09aVzq+fTqWx9yFr4MZyzQef25b66UQRFoURBocyf98UamU18HmklGYxOuDgedoYVAvawaix4PAi3JmDmeiUAbHzz67dVWl4+PH1Of5JNImWQ0NuHqcDCdQMufrEWgnYeSF6Y26tog0CTGCfTwWfhP39p/Fv7+0emz8M/nn0JCoDvOUqBTfN5wiKNAiyz2kgU638diUzgXgW62MzvfxvTWBN/G5CWjsQlXhwMEWohDuCKLjc0EgWaDQLe8//r03wfqJaOxCVeHAwRaCATqBoEmMVqghUGgGxBoIRCoGwSaBALdNTbh6nBQVKCtA4AXK9ACy71sgRZfdQh0ChDohtICPc3vQgVaZLkItCgIdAoQ6Jb24Cog0NvjjVHz6nM5Ao3OAoFmg0CnAIFuKSvQg0Qn+M6e5Qh09IIRaNkFINApQKBbSgv0bip/LkWgBRaMQMsuAIFOAQLdUlygk4FAuw+eq0BLrzsEOgUIdAsCLUNToGOXnCjQ9OXIjboWCDQJBLprbMLV4QGBlqERbuySB57vOE0nN+paINAkEOiusQlXhwcEWgYE6gaBJoFAd41NuDo8INAyIFA3CDQJBLprbMLV4aF9xG5UuomVlSfQmf3ZFui4ZSPQsmtv1MwQaAgEugOBFqEZDoFmYYUrufoQ6CQg0B0ItAgI1I0ZruD6Q6CTgEB3INAitAU6auEIdAMC7YBAd41NuDpctN7tCNRLKxwCzSEg0GIrEIFOAgLdg0BLgEDdBMIVW4MIdBIQ6B4EWgIE6iYUrtQqRKCTgED3NPfhEaiX+QWasRDBUdcgGA6BNkGgu8YmXB1OEGgBOgIds3QEuqfQOkSgk4BADyDQArTDjVn60HMvR6CFNkER6CQg0AOFBDq1snKqm+QLSaMgUDcRgRZZiQh0EhDogYZsEKgXBOomEg6BnkCgu8YmXB1eEOh4ugL1Lx6BnkCgJxDorrEJV4cXBDqeTrhJBbqb4iIEWmItItBJQKBHTrZBoF7mE+jhxV2CQItsgiLQSUCgJxDoaGYU6P7lXYZAC6xGBDoJCPQEAh3NrAK9y/zDp5qj7kA03PjVOG4kINAQCPTEOQp0uiAmPYG6A6Q9M2sBmqPuQFygo1ckAt3zwVsPr64evPTLw+33X1vf/MGHXuch0BPHdyMC9dINN7VAs9AcdQfi4RDonpECvX90teelnTOf7G49/yun8xBoAwQ6FgTqBoEmMU6gz15bb23+frX67OcPr17YGPSThw9+uFp9+trVi07nIdAGBQQ6ubIuRKBTJBcddXsGBDq2DwS64fFOm6ujMx9fvby59cnD55yboAi0AQIdS1+gzgQItAMC3TFKoE1Prrc93z4+8OxVBFqC/ShDoF564RBoKkMCHVkIAl1tDni+fLrxuHHjk4cvOE8jIdAWu2GGQL0gUDcINImNFv8kBUOg94+u3jjdenrcnV/99mHzgSwQaBsEOgoE6mYo3MhGEOhmR72x137an398dfXgJ17nIdA223GGQL0gUDcINIkxu/DtI50Hgd7/xTceXj34M6fzEGiHzUBbHX7wPX1SFidQXwQE2gWBbhknUHMLdM377n14BNplPdJWd+6PQSLQXgbXjBBoFwS6ZYxAg8dAOzdyQKA9NgLN/JR148kItJvBNSME2mNcJQh0FTkL7z8Nj0B73N6ucr/np/nk4nnaIFA30qMOgaYxSqC960CP26QItCD53zTZeGrxNB2WJ1CZY8naow6BJjFKoOutzuf33yJy/CTSi/sHnJ/lRKAG2d913nnmlCxNoEIn47RH3bQCHdnnuQh0vcV5/Cz89vtDPnl49a0PV/fvXjVPL+WAQA326RyDDoEaIRzzmSS49qhDoEmME+jq/q3OtzE93d16wIX0BTkfgU6XwwaBuhkON6YUBHqg+32gn77eupkLAjU4F4HOjylQlUMhi6uuAwJd8Y30h8YmXB3jQaBerHAINAkEmgQC3TU24eoYDwL1gkDdINAkEOiusQlXx3gQqBdboCI9Lq+6Ngh0hUAPjU24OsZzSJc/6hCoAQJNISHciFYQ6EQgUAME6gWBuplUoGP7RKAhEKiBW6AzXDekXR0CdYNAk0Cgu8YmXB3jQaBeAgLV2JJfYHVtECgCPTQ24eoYDwL1YodDoAkg0CQQ6K6xCVfHeBCol0ICnabHJVbXxt0LAp2KogI9O25vp53+QrilxzK4ezmfQs9aoBm/cib8fTaeY7rcX9xsgdp3a/S4yOpasAWKQPeNTbg6xoNAvSBQN1MKdHSfCDQEAjVAoF4QqJsMgWZf1oBAJwOBGiBQL0GB5hWDQAPs/1QCAkWgygQFOjQOEWjgfgQ6SKpAPX/vEIFOBgI1OKVrj7yhgTvHFxhrV4dA3SQKdP/3DmfuE4GGQKAGAYFuRm70eQg0LNCsahBogMPGJwJFoMLYAt38HB+JCDQYDoEOkSrQ/b9Z80agk4FADQIC7d7RA4EiUDdZ4ebeokegIRCogSnQw+/+yPMQaJZAw6dDEOgQWQ2NrxOBhkCgBpZADz/FBiMCzRHo7W3IoBP1uNDqTBAoAtWlka7vTQQaIRyu103kNxICHSRrHx6BTgcCNegJ9La/K2+BQCPhupfU3nZ/MB4ry2Krs0CgCFSWjkA7O5rh4YhAYwK9tW8h0B3ZAk0vCYFOBwI1aAu0d5wuOB4RaCzcrX0Dge7IDYdAEagqLYH2f9WHxuMc/hSvLirQwFZ8vzYEmgACRaCqdATafRiBBomGC2x1ItAt+QJNbalAnQg0BAI1GEgXGroIdECg9nkjBLolOxwCRaCiDKVDoCHi4Q4fQxw6pIxAU0CgCFQUBOplQKC3d8ZBEQS6xSHQxJoQqMH9o5e7dz179Y185yFQAwTqZejgR9oxZQSaBALNFejemk+f+9VRoHtrPnnhw6NAP3l4dWDYqAjUYFigM36Cu4N2dcNHjxOuWpqqx0VXZ4BApxHokZRNUgRqMJgOgQZwbbsj0A0egaYVhUAPRATa2OBkC3QsCNSLKxwC3eAIl/i3PRDogftHOy9uBbr9Zy3Q3V3NXfh/9XZ6HgRqkCDQ+b5DqIN2dQjUjSdckkFL1Kkl0NsU/LvwCHQsw+kQqI0vXPe6UASaTIJCEeiR7F34FwfzIFADBOqljECLROlzjtUlGPT8BFpmF374JFIKCNQAgXpBoG7c4RBoskAbnATaPgZ6cOyB9f1REKhBikBn+w6hDtrVIVA3IwQaLwyBJnLaAn26O72UskGKQA0S0iFQkwICnewQ6FlWtwGBpgv0sMG5JvJJJAQ6DgTqxX0gz/65LGdZ3R0CdW2BNj7Kef/+6xuhfvMn+731p6cdeK4DdZEk0Lk+wd1BuzoE6maMQGOVFenznAX67LXnf7FW5/0Hr3WPd/JJJCcp6eb6AHcX7eoQqJsR4RBoskCNXfgnB28enMoW6FgQqJfxAp3uEOh5VrfB7mx/LwJtYmxU9gW6OQKaCgI1QKBeSgi0UJQ+Z1ndlpBAb0OP5XLOAu3twiPQsaQJdKYPIHbQrs4b7lQeAnUQ+GjxVqEItEljF/6oychJJD6J5CIpHQI1QKBuRoULfLDj1v7+wHzORqDFQaAGCNTLaIFOeAj0TKvbEvxkHAKdGARqgEC9FBBoqSh9zrO6LeFPxpUpFIGGQKAGaekG/7TPJGhXh0DdjAs38Qc7EGgIBGqQmG6eT3B30K5u9DdiIFAf/U3Qok0i0BAI1CBVoLehGxOiXd2Ij9Ps/o9AnSBQBCpDajoE2mXsB7onbfFcq9uCQBGoDMkCneUTiG20qxv7eUQE6gWBIlAZktMh0A6jrga/Q6B+pv1gBwINgUAN0gU6y0cQW2hXN/LziJMeAj3j6jYgUASqQno6BNpm3MWME5d4xtXdTXxVHQINgUANMgQ6x0cQW2hXN/ZqcATqBoEiUBUy0iHQFqUvZizKOVfXK+9cBaoGAjXIEegMF4C30K6u9Knkopx1ddP+aT4EGgKBGuSku71t/jM92tVph9NON3YGCLQGCNQAgXrRDqedbuwMEGgNEKgBAvWiHU473dgZtA6CFh6PCDQEAjXIE+j0n0Fsol2ddjjtdKPngEArgEANstIh0Aba4bTTjZ4DAq0AAjXIFOjkn0Fstl5ryQAAIABJREFUol2ddjjtdKPngEArgEAN8tIh0BPa4bTTjZ5D8yAoAp0JBGqQL9DZ/ClenXY47XTjZ4FA5weBGuQKdOoPcTfRrk47nHa68bOY7oPFCDQEAjXITIdAj2iH0043fhYIdH4QqEG2QCf+EHcT7eq0w2mnGz+L0zBEoHOBQA1y0yHQA9rhtNMVmAcCnR0EaoBAvWiH005XYB4IdHYQqAEC9aIdTjtdgXkg0NlBoAbZ6RDoHu1w2ukKzOMwDosPRwQaAoEaOAQ6RQwT7eq0w2mnKzGTqb6ZAYGGQKAGyum0q9MOp52uyFwm+mAxAg2BQA2U02lXpx1OO12Z2dxO8rkOBBoCgRoop9OuTjucdrpC87md4rJkBBoCgRoop9OuTjucdrpic0KgM4JADZTTaVenHU47XblZlT+ni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r0C/fOf7/TszGptwdYxHOZ12ddrhtNPVDhADgYbwCvS9GwRaBe3qtMNpp6sdIAYCDeET6Ffv3SDQOmhXpx1OO13tADEQaAiXQP/wVzcItBLa1WmH005XO0AMBBrCI9CPbm7+/F8QaB20q9MOp52udoAYCDSES6Df/fvVxwi0DtrVaYfTTlc7QAwEGsJ7Eqkl0G/vKREIAGApIFAAACdFBHogY5t9wh2C8Sin065OO5x2utoBYrALHwKBGiin065OO5x2utoBYiDQEAjUQDmddnXa4bTT1Q4QA4GGQKAGyum0q9MOp52udoAYCDQEAjVQTqddnXY47XS1A8RAoCEQqIFyOu3qtMNpp6sdIAYCDYFADZTTaVenHU47Xe0AMRBoCARqoJxOuzrtcNrpageIgUBDIFAD5XTa1WmH005XO0AMBBqCb6Q3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XEa66+vr6YKYnE11nrkvFwRqoJxOuzrtcAjUCwINgUANlNMZ1c3+Xg+j3BwC9YNAQyBQA+V0pkBlDKrcHAL1g0BDIFAD5XQI1E3GqLu+nr3Uc6nONfflgkANlNMhUDdZAp39wMi5VOea+3JBoAbK6frVzb+xFEa5OQTqB4GGQKAGyukQqBsE6gaBhkCgBsrpLIHqnIdXbi5boPOWei7Vuea+XOoKVOaN30Z5LCNQN+kDdCtPBHoCgYZAoAbKY7nX8jUCTSRHoHcItAkCDYFADZTHsiFQoR6Vm0OgfhBoCARqoDyWEaibgQHaKHEv0FlbXXJ1o+e+XBCogfJYRqBu4gO0cTHD/icEegSBhqgtUJV3fgvlsdxt+brG7mYQ5ebiFtgeSj7+3PxnJpZb3eimSjpobipfxqTyxm8jOpa3XfUFevp/fUSb2zEg0FOLR4HO2epyqxvdVEkHzQ0CNdAcy7tRikDdxAbovsbmjZlbXWx1dwi0FPnrQ+WN30ZyLO93MRGom8gAbR31vEagXYYFOqaqkg6am+oCFXnnt5Acy/tdzH11x9q6Aq1bqGRzB8ID9KTM3a3j3ZNnOrHQ6raMvBS5pIPmpvZHORFoIrtzRYfqGhtJPYHWbFSxuSPBAXrdVmb3bPw8LLO6HdsDyGPmvlwQqIHgWD56clvd6Td+b2+z/6bHAntCA7RZWfuShsHqCnarWd3+BQ5dAXY3qoqSDpobBGogMJa7HjzuYu4Eetfdd29skXYrnXM7SqC5MIEB2uqnfVXtUHPBah2Va1a3f4Wt6nqvrXUGzkFJB82NlkCvj7hXRgkExnKnhJMfN9U1BmxfoL2RjED3BAXautXsa6C58EB1dK5Z3XX/2o/QPo5/mJV00NzUF2hj37OJd2WUoP5Y7pTQ+GldXWPvvXvC2PgaoVnbrN9cBHuAdjf1Wzv0AwINTnBGAu1e+2GcMBr7wYOSDpqb2gJtHbxrjtzLPhWyP6rU/3Wy3gRtfmCme8LY2BZIPcBfpPD6zUUwB2j8iEd0GF6HvzT0rAR63X7D3hn7OKeHPJR00NzICDS2ITA39cfy8YLE3ub49ap1xt2+nKkn0OEuy/Rdv7kI1gC19ke77QWInTo5J4EeT10e7+jt43R/yKSkg+ZGR6CdSWoatPpYjrz2zgZSW6CH271t+cEqjR0zD9Wbi2ELdOCuiEADz9/dfR4CPfxabgi0cX9rotOD2ZR00NwICDQ0EOsZtPpYjrzylf3Lv7Nl0D2MN1hlZGsqh+rNxVj1X+DwSw5OESvW8+tIsrrDL+TeRwcDAvWNoJIOmpvqAo1cA3GxAo396ghfzNg+I9eZ1UCV4ZWQR+3mohg7NQmvOCjQwzzNJZ2ZQK+73z8ZOFCMQEeR0Vin/uAv8irMN5aD778gcYGebnZmFa9y7GnUU7qxM5iQ683h4+6R9pSnRe++CIEaG572tQoIdBQZjXXWUaB4BNojVaDd93fHHHfmzdEGlbTAnt0VYIkHOJsTRVfRZQh01T+dae63+wZQSQfNTVGButgcod78F3qsdbN1x3XoacvBfAm+13Xdbmf38+muWHOnW8tvNEi3kFXyq+1N1WzanMd2Yzc3oCDNl3nde/f1JloZXZ07Clug1+Etgfbp5O4lkVOdZpptY8B+BdFXFftGjP75pcDe1XVws2Fko5KbUVuuj18jkH3Ko9tr5zMOgfP4uU0qVnd8DeYFDN2JejdSKemguakv0PgFS82B2jnRvN1PmkShswrUODNcRKDdE+udH0MeOVuB9r7IKv2lXndpP9j94VIEah4FRqAjyGistSIipR9Pb3TH6UGnUxh0RoEa77P4K0r4TrbmzK2DVnetU+4hH7gQskD/dNHhq1TzT5mF5NmcTf+a3Ly8QtUdiQq0+/391q00SjpobtQFerhcubcv2hi39sAewXkItPvbpfMrqPWLKHnxA+hYwHjtnT9lWGjEHC9kvjyBXremOdybv5iSDpobCYHGJu3vqHeGZ3jbwM1cY/l6WoGGNi6bWw7Ws2KLH0DGAu0D67sX2f47CMXGy0HHnZ2k8xeo/VksBOono7H0dvtu7O6bBibzM59AjffZwKvI+gvd/eKad5o9jjOLjAU6R3nbAr2LnrjMXtRBl2cn0NNLyBFofrElHTQ3+gI1t9GstVROofMKNO83eFZ1vQW2FxAoLHZOb0jvvlzFaSnsELr9AeLCAm0tr/lPKirVNRgUqPmLAoG6yWgsu+QWgbFZak9+prF8bQ3AofzjBNrZ5A31GJnBIgR6UNj+xj5z/wPEhRZ23T4ccjECtb9BIb/akg6am2UKNEiZw6GzCfT0/9OdA08aV13armuwv8FqRSzQ2hQcOJBXYGm2OS9BoIW+w2vBnJlAN4w3aIl0CREsgQ4+bWR1adWEJhqsdsJfjFlTH364S7DAaI7hFi/QzvbHcHUI9AwFepf7futRRqBDEU7XvzTvHJrv6KMfaVOFjpEMXSOQHyiJ1mVsQ802zx41p55BoM1ficsTaOeClsYLiPxBUwRajozGxrceJXm9miNgLoG2/+3+bDN5dfsc9tml8B+x2DH1TvIhRXzqwBOnE2jrJ2MDrv+MaQbdSFpb7kkCHbupcpj7cjlTgab++rf3SQsJNHFDqSXQwfnOI1D7jTF8ec6EAr1u/DwwceDGTKNuWKCTDbqRdJIj0ATOVaBJBr22r2QvMZaHrzTsHjnb/Tw445kEar0zzKsG2ky3jdcSaCxC+ME5BHqdINDpfmuPo5EqWaBFLqct6aC5OWOB7q8sCa/h6/14701RRKBDDm8aoXdfmLkEavRiHbPtME241qGDgeOwkcdm+rWdINCJBt1IWodJ7hIFWoKSDpqbsxVo94i4+fj+h+5DhQQa96GlzYRf57MJ9K7XX8LJkakE2lx69DhsNJyGQANDQ0qg3Ss8EWiI8xXocU/JPpp33dik6W1qlVj40IwMgaYcdphPoF2DXjcUFqIXrsQxsuu2QO9iRUWPL8yz3xPYoTgNx9P/W+kmDzdAK1JnOx+BhjhjgR6xDua1T+v2Hs6YubmV276gxZqvteOesth5q9tw3X0xGQIdOmCZGGA/q7uOTEOThsLNtN9jpjntEAW24wUE2rqFQJO4CIH2BXkdeXzz9xhyZm4Z9LjVFlyu8WOSauYXaO9YcbJA908cv/jTYuPHYeMN1hTo6ZB8aGWrCfQagaZwCQLtfbdufIvz2voD4sFZ2+8H827rgOJp+YmbahUE2t1kjyRthYscQslbeOPf6HHYgSVVFGhwH+U02So05Ux0F4xAk7gMgXY0NvD4eiynDuLA8S5zr7x5fKz9+32/gacr0M6ueJpATxtbkZkmLfr0Q/jEXzTWPtxMR94bPxt3hh5cHW5UUmh0swKBhrgIgd51bdV7uD3oV6lbTa35mjPsvp2Ou6C9TdPEd00dgXY7CsVtfd/RwC7/dZvwghs/NWUaS2iHm1+gkZ2L0++ClkCD7RbUatrme/M2Ag1xGQK962is93B7Q3KVOlw7W67Wz529uP1mVG9vKfntUUugLa4Ntg+smlOcJrfn0Z6RtZDjdKelNp9tTR5hJoG2bkR+OxwEuk++Ot3n+vWQEzF7+x2BhrgUgcZ2plpv0s3/VneBN33waZ1b9m7cIUAvQ86bQ0KgG0yDrhoPNie1nh67eZx/d4uu82NUqV3qHT4OPHL4f0Ogrcc6symWaGgvrA8CDXEhAr1rv8+NRw8/bP6/ukt5PxpHjaxHuu+Jke8EGYF2aGxG9V/jwGFn4xmnndlre6L9lvxxioRWxarb75IcfmoPul4/5TZBT0eS2mliz0GgIS5FoHcxf3b3tVobA5E59u6xHjpteebEDSJmgRPb9lbHnzoP9qbuP926HRPofn0d/z+YUK2648bn3VGgjQcDkxZZakL/bRBoiIsRaJy2XhuHozoTtO4x5nKcuHlvaHIXctUd2fSzMg9RxDbWG89u305YWuPHlHrVqjvF3gs0eNjjePi8xFL7sx+eOQINgUANjidEj/QPAJgj7toancm7mGnZhKuLbOUP7dJHDiinLTdhMrnqrpu/cVedkvrH0UcNof6RpE6U6LMRaAgEanC4JO94R3/TMngwtfPMw81iR7Ckq4sdIwndsO8sdcakiVx1rTNgXYE2rxw5TjRiSd2h2RjTw1vwCDQEAjU4nAo53tEYdQNHNM2tzXIHsNSrC4dr7K4OnMjb3Siba4tcda2LCnoXH/euLwgXN+C/xv7TtXEvAh0BAjU4nku+6/xwGMTh8WZubSYeo0vLJl1dXKDxN6t16UJRlKvbCrR3X6euwJb7cLGHQds9ip88LhFoCARqcLqasfnP4b74FSXX1lV25fwpXl003MCmzpApRqNc3eYbbKxhM3jcvblhb/bbuMs/DBFoCARqcPo8TeP/x/sGfm1bDyPQFBoCHZ/EQLm6tG3BmB2Pt9v3ldn5QaAhEKhB4wOJd/1ROzQi7e2EIsHu1KsrI9BpNkC1q3MJ1LRjZ6+/SJcINAQCNTilu75zbA5N9P7foV3dSIEeDtUVStNBurqkF93f3hyYrlSXCDQEAjVoCDT+F8wqoF3duHBJJ4T9nEF1vcPxwelKXnuPQMMgUAPzS9lE0K6ugEALJTE4g+raO+eRrq6HTnbmgUBDIFCD1tcCV0tho12ddjjtdElTHbU5+Lum6G8jBBoCgRoop9OuTjucdrq0yXZaTJFjya15BBoCgRoop9OuTjucdrrUCac9UGyDQEMgUAPldNrVaYfTTpc85ez6RKB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T6J/27hNL1qFyd0VYT5eZqVzeAdjgEGuBiBGq88//kQPcB5bFc0wKBupqPtZg53hAI1A0CDXEZAu28oYfe6prv/x3VLGAZcphKYU2EBGq0s7qL/EqvDQIN4RLoV3/35s3Nj37duz+jsQlXx13qm314at8CJ3lJB6pWF5lin86YVXhRgZ+nopZA00bjMHXSb0GgITwC/fKdmw3f+U33gYzGCtafPPTCI7Ez+ep059ilF3ydO6zq/jbj+Vlv2exX0g2XNteEBZRodh6B5pQZfE056yA4wZ/0p/K+KAQawiPQ926+9+vVFz+9+d4fOw9kNNa/72+b7O5KGovJAy1jhd7lLr/19JGB/uRvEzhN3r1jd9NdXXf2vubibSS0mPmE1k3jJdjVdR4Yaju7y/7LyquuX2R2u6nJ7UVmjcARo2bBOAT6+Zvbbc8v33nlZ51HMhpLXbEJpL0Hkt4irRGRFnDglc71muZty2C/Yu0ah+oZbqpYsxkN+Z5+FzJKv60Wq+HSwkscLiW/tNbqNe7q08+TRgmR1cIh0I9uvr//98edRzIaS1qfaW/aJkPPqEXOwC1Cc+FD3RgraPJCLLLWffsZxgzqdjoNA6GCT3DN2U2OO/c6WC4Ogb538zfbfz/ei/RERmO7f/+bDK3RZNxVhOQ0jlE7US/JBF+uu60co5ccTt5OGzEPUYJrP/xKhh6flEAPxyrSxiACjfLVT/e77p+/eTgI+u092fPKHdsAoE62BpZMXYGeP5c7svLIf4PKvXPdUaZ6DTmdKhS4SEYJtHshU/YuvCjK6bSr0w6nna52gBhcxhSiyBbogYzGJlwd41FOp12ddjjtdLUDxECgIRCogXI67eq0w2mnqx0gBgINUfcsvCjK6bSr0w6nna52gBgINITrOtAft/49kdHYhKtjPMrptKvTDqedrnaAGAg0RN1PIominE67Ou1w2ulqB4iBQEM4BPrVT2++O8Fn4YVQTqddnXY47XS1A8RAoCE8Xybyhda3MZVHOZ12ddrhtNPVDhADgYZwfR/oF3+39uePutufCHQOtKvTDqedrnaAGAg0xGV8I30m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GKCjSZb3+7ymLPAapzQ3VuqC4EAl0YVOeG6txQXQgEujCozg3VuaG6EAh0YVCdG6pzQ3UhEOjCoDo3VOeG6kIg0IVBdW6ozg3VhUCgC4Pq3FCdG6oLgUAXBtW5oTo3VBeijkABAM4ABAoA4ASBAgA4QaAAAE4QKACAEwQKAOAEgQIAOEGgAABOKgj0q7978+bmR7+ef8EL5st3brZ85zebWzSYypfvfH//U6szChzmWB1jL8b8At2vj93qgDQ+f7MxiGkwmfdu2hbYdUaBCRyrY+zFmF+g791879erL356870/zr7o5fLxYTRvoMFEvnrv5tBbqzMKHKRRHWMvxuwC/fzN/W+yV34296IXzHs3Pz7+TIOJ/OGvbg4WaHVGgYM0qmPsRZldoB/t18tHjdUCA3z108aApcE0Prq5+fN/OXbV6IwCh2hWx9iLMrtA37v5m+2/rR0DiPPlO9/7v9fbBP/z9tg9Dabx0Xf//thRqzMKHKJZHWMvytwCPf4++/xNDqMkcziOvxm+NJjB/o3e6owCk/j4ePSDsRcBgS6Bj9e7VH9c/X9/d7MujwYzQKBuDgJl7EWpKFAuhUjmo+Oe6I9pMIe+QL/zGwpM4uPO4WPGnglboEvi4xs2oLJgC9RN9zAnY88EgS6JzgYUDQ6BQN10BcrYM+Es/JLYjlsaTIez8G76AmXsGVS4DvTHrX9hmK9+2hy3NJjOx53rFvfXgVLgMMeNd8ZeDD6JtATeaw5mGkzndC0On0TK5LTxztiLMLtA1yviu3yaNpPP39xcSvLFX21Lo8F0DhZodUaBKTSuA2XshZn/y0S+4Ptc8vlo/4U424+D0GAyx2N1rc4oMIFjdYy9GBW+D/SLv1uvgR/xGyyLL/765uaVP9+XRoOpnE52tDqjwGEa1TH2wvCN9AAAThAoAIATBAoA4ASBAgA4QaAAAE4QKACAEwQKAOAEgQIAOEGgAABOECgAgBMECgDgBIECADhBoAAAThAoAIATBAoA4ASBAgA4QaAAAE4QKACAEwQK0/L4qsmLteMAlASBwhw8uXq5dgSA8iDVL330AAABDklEQVRQmIFnr14996vaIQCKg0Bheu4fvfD/PHrhw9oxAEqDQGFyfvvwWx+u7t998MPaQQAKg0BhWn7384fP/2T70/uvPXjpn35fOQ5ASRAoTMqTBy/94njjg7ceci4JzgkECgDgBIECADhBoAAAThAoTEn7c0h8FgnODAQKc/D06o3aEQDKg0BhDhAonCUIFOYAgcJZgkBhDhAonCUIFOYAgcJZgkBhDhAonCUIFOYAgcJZgkBhDhAonCUIFADACQIFAHCCQAEAnCBQAAAnCBQAwAkCBQBwgkABAJwgUAAAJwgUAMAJAgUAcIJAAQCcIFAAACcIFADACQIFAHCCQAEAnCBQAAAnCBQAwMn/D/Qeodow8ghkAAAAAElFTkSuQmCC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412" name="AutoShape 4" descr="data:image/png;base64,iVBORw0KGgoAAAANSUhEUgAABUAAAAPACAMAAADDuCPrAAABYlBMVEUAAAAAACsAAFUAKysAK1UAK4AAVaoAsPYAv30rAAArACsrAFUrKwArKysrK1UrK4ArVYArVaorgIArgKorgNQzMzNNTU1NTWtNTYhNa4hNa6ZNiMRVAABVACtVAFVVKwBVKytVK1VVVQBVVVVVVYBVgIBVgKpVgNRVqtRVqv9rTU1ra2tra4hriKZriMRrpuGAKwCAKyuAVSuAVVWAVYCAgKqAqqqAqtSA1KqA1P+ITU2Ia02Ia2uIpqaIpsSIpuGIxOGIxP+jpQCma02ma2umiGumxOGm4f+qVQCqVSuqgCuqgFWqgICqqoCqqqqqqtSq1ICq1NSq1P+q///EiE3EiGvExKbE4f/E///UgCvUqlXUqoDU1KrU1NTU1P/U/9TU///hpmvhxIjhxKbh///na/Pr6+vy8vL4dm3/qlX/xIj/1ID/1Kr/1NT/4ab/4cT/4eH//6r//8T//9T//+H///9+hYNvAAAACXBIWXMAAB2HAAAdhwGP5fFlAAAgAElEQVR4nO29C5skx3lm1wMCUM+apME12OAFu8BauxQBm+IIay0NSLZXoiUOxF3JJCGTQ4A0ILLbO7h60Kj/77pXXr6IjPgyMuPNqnOeB5iuqqzMt96MOp23qr5aAQCAi6vaAQAAlgoCBQBwgkABAJwgUAAAJwgUAMAJAgUAcIJAAQCcIFAAACcIFADACQIFAHCCQAEAnCBQAAAnCBQAwAkCBQBwgkABAJzUFuiTq5crzuNx5Jlpc71/dPVG5OHJX94nD5/71enWp289vLr62g8+TFr6k6sXxy4d4MIpLtCnV33eOD34wv7NfRCP6/259cSDb/1+f7M5j/V82xwWuFo9e7UXKlugpzv35moJNP7yItGihCraJmgJ9Ml+xg/eiD/z8CgCBRjHEgX67sETf7a7XUKgT3uPVRRoe7P2iRFy89SeQNf+3PxS+fStQ+Mugb7/+nr+3/xlf+kA0GW6XfjHxvszR6Cf/fz1hxtLfvMHHc+8u/PEZ+9anrh/9ODtxrSfPOxaqjXBrALt0I/WyOgR6CcPr45bngeMpUd/w63u3+08E4EChJlMoOu3c/Po3I6WYcLv8dVuM+rItz5szePwfv+t4YlBga63Q0+6MHfh9/oaK9DoyzOjdRP0ltleTlegpxcTXXpcoI+vHqx/YW00+nJo6QBwYCqBrt/D3+hvglpvXvP9udbv1Uv/tBHMZ5tdyqaKG9J77BDoes6nqR0CPZEr0PG78KflvLjqCfTZq6dXvt87j8vvsRHg6Wmrfj83BAoQZiKB3m924Pt6agk0so+73kx8/ngUbvXpa60jmSdP7PWYtQv/pKnjKQU6wTHQduyeQE+vax9k4Px9c8vzOOcXjxFeDCwdAA5MI9BPH23ewes34bfajkg9SPikvfvf3O1unjXZOyNHoBttnLaMi+zCn/aB478fOtEiDAh0/fB4gW6LePCT9p2N305P96sAgQKEmUKg9z9/uDPn/btXD37YfCRVoF2xNW4PCjS6mbfZsHp62q8WFej6F0Zj2b0gW/ftt4FDu/Avm888ZVmvohd+96hzeLmxfo6zQ6AAYcoL9IO3Hp60+dv1z//htDOeepblcWfnsnHFzeAufEyg99st4ydHb0x5Eml4Fz6oprUhG4ePe0GOxxG6J5EOTxo6hXW/Xi2bCjbnik6X065aPY+6UBfgQigs0Gebt+6DxoVH9+9uNpde2L/J0wUa3AIdOIkU5dPXdvulvz0oPiDQraKLn4VPF+jT1mmzbpD19ul2Mc7LmH73X19fP/D8Tw6NbD669AtjUY8RKMAQpbdAP3n4zc5xtfv3X28cWIvt456IHANdz+Mwu6eDJmoHWe+2Pr+b7cYbmx/bAt0fEdhv4z45bOS1g50YeRlTJOijq+b5nW5FT/YzjVxIHzmDvn0Fz5/W0QcbnR42PJ/0f1EhUIAw834WPuMs/AuBs/C7SxV3F9J3PHE8NthlO91GS6fZ/PZfvb2aQKBpL2+AtRT/obEP35nH8QLbyEc53zafueX+0fN/2T6vdv9fXt//XmELFCAP0S8T6V4H+svmg+8GPBEX6OrZ6z9cdYgLNNscYYEOROulMs4InR7dK7sv0LwvEzHgGChAFrUFGqL1SaSXPuw+OOgJz/v+KNDeuX03HoFuLyB6ctpabgd5stmOfnzcBm4LdCychQfIoqxAsza0Bvjs59/Yfxb+98MT9wi873sfhTK2QPdOCpnjSXcWGV9nd9ywjHhvd8B3f61nbx6780tTCZTrQAGymF2gvUli70//u3eUQKNXoU8s0Pv91UjNc+qneazvPVZp7MIPlju0gvgkEkAO0+3CR45ujhVoRIOd76zrnQWKzb/5WZ5UcxhfqHz/X17/+mbJX+tsO6dFO35Cff0if9gN8tuHrV9F5QV61DafhQdIYHaBZk21QIEevw9uS/PobUq09eyO9x4uVzoG2V73fjoWYgg0+vKSHuXbmAAyWOgWaOvzRZH3eNuJA/NPE2h8F35zsdRL/7Td8vxs85ms8OIt9a2f3TDku+0vJl3v3Lde9yQCPV7iYB6BBYAWFybQoWOgjculfAJ90rrk6tNH4T+bYarvk3/XvGDrSWcL9C/+rDeD4gLlG+kB0qkg0IHTxgknoiICHdhPtgXa/5Dl+v6wQCN/Sqi7R/+09UV80WhBQkE8x0BT5uuZCuAyuTiBWl/CuRfo176xA4FmTwVwmegJNIGoQKOztwVq4hJobBd+IFp2EFOgyS8PgQKMB4GG8Ak0chIJgQKcG/VPIkUvRLfJuYypbcz+H2UKLj35JFJbixmXMSWqacwufKxcBAowFgSamX9IoBkX0iNQgIVT+0J6XWTyR4OMOCKCQAHGovptTAAA8iBQAAAnCBQAwAkCBQBwgkABAJwgUAAAJwgUAMAJAgUAcIJAAQCcIFAAACcIFADACQIFAHCCQAEAnCBQAAAnCBQAwAkCBQBwgkABAJwgUAAAJ0UFepdKxqQ1UE6nXZ12OO10tQPEmLa6kg6aGw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t0A/f/N7f+zel9HYhKtjPMrptKvTDqedrnaAGAg0hFegX/30BoHWQLs67XDa6WoHiIFAQ3gF+tENAq2CdnXa4bTT1Q4QA4GGcAr08zcRaB20q9MOp52udoAYCDSET6DrHfj/jWOgVdCuTjucdrraAWIg0BA+gb53831OItVBuzrtcNrpageIgUBDuAT68Xr3vSnQb+8plgoAYAF4BPrlO6/8bIVAAeDS8Qj0vZsfcx1oLbSr0w6nna52gBjswodwCPSj7fl3BFoH7eq0w2mnqx0gBgINkS/Qz99c78Aj0FpoV6cdTjtd7QAxEGiIfIF+dHPkO79pP5TR2ISrYzzK6bSr0w6nna52gBgINAQCNVBOp12ddjjtdLUDxECgIfgyEQPldNrVaYfTTlc7QAwEGgKBGiin065OO5x2utoBYiDQEAjUQDmddnXa4bTT1Q4QA4GGQKAGyum0q9MOp52udoAYCDQE30hvoJxOuzrtcNrpageIgUBDIFAD5XTa1WmH005XO0AMBBoCgRoop9OuTjucdrraAWIg0BAI1EA53a6629vb2kFMlJsTH3Xa4RBoAARqoJwOgbrRHnXa4RBoAARqoJwOgbrRHnXa4RBoAARqoJwOgbrRHnXa4RBoAARqoJzuKFBJgyo3Jz7qtMMh0AAI1EA5HQJ1oz3qtMMh0AAI1EA5HQJ1oz3qtMMh0AAI1EA5HQJ1oz3qtMMh0AAI1EA53UmgigZVbk581GmHQ6ABEKiBcrqDQO8QaC7ao047HAINgEANlNMhUDcDo67yNv2Sqxs99+WCQA2U0yFQNwjUDQINgUANlNM1BCpoUOXmEKgfBBoCgRoopzsKVHITVLk5BOoHgYZAoAbK6RCom2GB1mx0ydWNnvtyQaAGyumaAtUzqHJzCNQPAg2BQA2U050EqrgJqtwcAvWDQEMgUAPldAjUDQJ1g0BDIFAD5XQI1E181NW+sGHB1Y2f+3JBoAbK6bbV7d7oggdBlZsbFmjVX0kLrm783JcLAjVQTtcQqOAmqHJzCNQPAg2BQA2U0yFQNwjUDQINgUANlNMhUDcpAq3X6IKrGz/35YJADZTTtQWqZlDl5hIEWvNX0oKrGz/35YJADZTTNQWqtwmq3BwC9YNAQyBQA+V0CNRNdNRVv7BhudUVmPtyQaAGyukQqJsEgVZsdLnVFZj7ckGgBsrpEKgbBOoGgYZAoAbK6VoClTOocnMI1A8CDYFADZTTIVA3aQKt1ehyqysw9+WCQA2U0yFQNykCrdfocqsrMPflgkANlNMhUDcI1A0CDYFADZTTIVA3sVFXv9HFVldi7ssFgRoop0OgbhIFWqnSxVZXYu7LBYEaKKdDoG6SBFqt0sVWV2LuywWBGiinQ6BuEKgbBBoCgRoop0OgbhCoGwQaAoEaKKfbVFf/3R5CuTkE6geBhkCgBsrpEKibNIHW6nSx1ZWY+3JBoAbK6RCom8ioa/aIQPsg0BAI1EA5HQJ1g0DdINAQCNRAOR0CdYNA3SDQEAjUQDkdAnWDQN0g0BAI1EA5HQJ1g0DdINAQCNRAOR0CdYNA3SDQEAjUQDkdAnWDQN0g0BAI1EA5XVugagZVbi4y6lotItA+CDQEAjVQTodA3SBQNwg0BAI1UE6HQN0gUDcINAQCNVBOh0DdIFA3CDQEAjVQTodA3SBQNwg0BAI1UE6HQN0gUDcINAQCNVBOh0DdIFA3CDQEAjVQTodA3QRHXbtEBNoHgYZAoAbK6RCoGwTqBoGGQKAGyunW1Ql8bCaEcnMI1A8CDYFADZTTIVA3iQKt1Okyqys09+WCQA2U0yFQNwjUDQINgUANlNMhUDcI1A0CDYFADZTTIVA3CNQNAg2BQA2U0yFQNwjUDQINgUANlNMhUDcI1A0CDYFADZTTIVA3oVHX7RCB9kCgIRCogXI6BOoGgbpBoCEQqIFyuo5AxQyq3BwC9YNAQyBQA+V0CNQNAnUz8IYd2VhJB80NAjVQTodA3SBQN4MCHVVZSQfNDQI1UE6HQN0gUDcINAQCNVBOh0DdIFA3CDQEAjVQTodA3SBQNwg0BAI1UE6HQN0ERl2vQQTaY1igYzor6aC5QaAGyukQqBsE6gaBhkCgBsrpEKgbBOoGgYZAoAbK6RCoGwTqBoGGQKAGyulWK4k/QBFAublkgdbpdInVHUCgZSi1PmqjnA6BukGgboY/iTSms5IOmhsEaqCcDoG6QaBu4m/YTV8ItACF1kd1lNMhUDcI1A0CDYFADZTTIVA39qgzCkSgXRBoCARqoJwOgbpBoG4QaAgEaqCcDoG6QaBuhgU6prSSDpqbogKFObi9Dd+CbIwC6TSPbV8XWhpboAbK6dgCdcMWqBu2QEMgUAPldF2BahlUuTkE6geBhkCgBsrpEKgbBOomQaAjWivpoLlBoAbK6RCoGwTqBoGGQKAGyukQqBtz1Fn1IdAuCDQEAjVQTodA3SBQN9E37L4uBDqaMuujPsrpEKgbBOoGgYZAoAbK6RCoGwTqJkWg/tpKOmhuEKiBcjoE6gaBukGgIRCogXI6BOoGgbpBoCEQqIFyuq4/EWgyyQKt0unyqjuAQEtRZn3URzkdAnWDQN0g0BAI1EA5HQJ1Y406uz0E2iFJoO7aSjpobhCogXI6BOoGgbpBoCEQqIFyOgTqBoG6QaAhEKiBcjoE6gaBuom9YU9lIdCRFFkfAiinQ6BuEKgbBBoCgRoop0OgbhCoGwQaAoEaKKdDoG4QqBsEGgKBGiin6wlUyqDKzSFQPwg0BAI1UE6HQN0Yoy7QHQLtgEBDIFAD5XQI1A0CdYNAQyBQA+V0CNQNAnWDQEMgUAPldAjUDQJ1g0BDIFAD5XQI1A0CdYNAQyBQA+V0CNQNAnWDQEMgUAPldAjUDQJ1E3nDNrpCoCMpsT4UUE6HQN0gUDcINAQCNVBO1x+kCDSRdIHW6HRp1R1AoOUosT4UUE6HQN0gUDcINAQCNVBOh0DdIFA3CDQEAjVQTodA3SBQNwg0BAI1UE6HQN0gUDcINAQCNVBOh0Dd9EddsDoE2gaBhkCgBsrpEKgbBOoGgYZAoAbK6RCoGwTqBoGGQKAGyukQqBsE6gaBhkCgBsrpjEEqZFDl5hCon/AbttkUAh1JgfUhgXI6BOoGgbpBoCEQqIFyOgTqBoG6QaAhEKiBcjoE6gaBukGgIRCogXC629v0q8ErINwcAh0BAg2BQA2E0yFQPwjUDQINgUANhNMhUD8I1A0CDYFADYTTIVA/CNQNAg2BQA2E0yFQPwjUDQINgUANhNMhUD+9URcpbv5Ol1XdEQRakALrQwLhdAjUDwJ1E3zDtnpCoCMZvz40EE6HQP0gUDcINAQCNRBOh0D9IFA3CDQEAjUQTodA/SBQNwg0BAI1EE6HQP0gUDehN+wtAi05s9HrQwThdAjUDwJ1ExZo+FbO3JcLAjUQTodA/SBQN2kC9bZW0kFzg0ANdNOt/YlAvSBQNwg0BAI10E2HQEeAQN0g0BAI1EA3nSlQIYPqNneHQEcQeMPeIlAEaqCbDoGOAIG6CQo0fjt57ssFgRropkOgI0CgbhBoCARqoJsOgY6gW12sNgTaAoGGQKAGuukQ6AgQqBv7Dds9BIpARzJyfcigmw6BjgCBugkJdOiO1LkvFwRqoJsOgY4AgbpBoCEQqIFuOgQ6AgTqBoGGQKAGuukQ6AgQqBsEGgKBGuimQ6AjyBHo/J0uqrotvXNICHQk49aHDrLp1gMUgbpBoG4CAh2+J3HuywWBGsimQ6BjQKBuEGgIBGogmw6BjgGBukGgIRCogWw6BDoGBOrGHnUIFIGayKZDoGNAoG4SRx0CHceo9SGEbDoEOoZOdfHWEGgTBBriXARadLzLjmUEOgYE6gaBhjgfgRYc8LJjGYGOAYG6QaAhEKiB7FhGoGNAoG7MPySDQFcI1ER2LCPQMSBQN4l/iQuBjmPM+hjHLQKVQLa5DQjUDQINgUANZMcyAh0DAnWDQEMgUAPZsYxAx4BA3fRHnfmGQ6DjGLE+RnIZAt28RgTqBoG6sQRqTIZAxzFifYzjFoFqoNrcliyBzl7qkqq7Q6AHzkWgRce76lgOCVTHoKrNbUGgboy/CI1AtyBQA9WxjEBHgUDdGAK1JkOg4/Cvj5FsVlzBAa86lhHoKBCoGwQa4iwEeotAZ89io9rclnZ1Q50h0Ab9L7JCoDvORKB3CFQC1ea2IFA3id8EiEDT+MNf3dy88r//sXe/e32MBIEi0AQQqBsEGsIj0I9utnz3N90H3OsjRsJKQaAINAEE6qZ3+BiB7nEI9PM3X/nPq9UXf3Xz/e4j3vURZfgKz1sEikATQKBuEs+/IdAU3rv58eafz9/8TncT1Ls+oqQI9PT/IqiOZQQ6CgTqBoGG8J9E+vIdBDozCHQUCNQNAg3hF+jnb36vexrJuz6iINAjCHQUCNRNtzoEesAt0H958+ZvDj9/e0+RRF3WaytpgqHJlk/4FZ7/ay/P8LCaJ8cCCVZzgZ05Bfrezc0rf3+8NbVA46tl//D5rzwEWhIE6gaBnvAJ9Kv/83968+aV/6N7t3OPIM7gFy0dHi63zyW6N7V9gezCu2EX3k2ruvAbkl34DP7Q2Iff41sfAyDQAwh0HHkCnbvU5VQXKcbX2TiF1WXERzk/vumeRfKtjwGGBHqLQBFoEgjUDQINMUKg/dPwvvUxwLBAuz+MRnQsI9BxpFogeYqiLKa62PsRgQ7z1U/3u+6zCTS+WhAoAk0DgbppCzQ8HQJN4L39Zzjf632W07U+hkCgB+YQ6Mg/jSLa3A4E6gaBhnB9Fv7mz/+4+uqfb175WecR1/oYAoEemEmgY+Yl2twOBOqmUV10gCDQFD7efRvTK92T8JMIdLNKEOiWuQQ6Ymaize1AoG5aAo1Mh0CT+OKv1/r80a9793vWxxAI9Mg8Ah21Fy/a3A4E6gaBhpD/RvrBr6pDoIUFOsagos3tQKBuEGgIBGqgOZZ3r28GgY4wqGZzexCom1N18bGBQEfhWB+DpAu03IjXHMvzCdRvUM3m9iBQN02BxqZDoKNwrI9BhgTaeOhyBVrspY/9VJdmc3sQqBsEGgKBGmiOZQQ6EgTq5lhd6scCM+e+XJYh0MiKQaCnx0otA4GmTVGUZVQ3UAoCHUX++hgGgR6YV6C+GWo2tyf14zTpk5RkGdUh0A4I1EByLO9f3TwC9c5QsrkDCNTNobrUr5bMnftyQaAGkmMZgY4lU6AzG3QR1Q1VgkBHkb0+EkCge+YQ6OhLwiSbO4BA3SDQEAsRaHjNINDGg4WW4Z+hZHMHUr8R4zTRhGF6LKI6BNoFgRpIjuW5Bep7KxSJMRGpn0fMmqgYS6hucFQg0FHkro8Ehq6rad1fasRLjuV5Bep9KxSJMREI1M1RoAPTIdBR5K6PBBDonsNrQ6BuEKgbBBoCgRoojmUEOhoE6mZX3fBxHQQ6isz1kcLQdTUItPVooYXceQ+CKjZ3JPUrhU5TTRimxwKqm+rTWyUdNDcI1EBxLM8h0PFlKjZ3JPUbMfKmKsUCqkOgfRCogeJYRqCjQaBuEGgIBGqgOJYR6GgQqBsEGgKBGgiO5eNLm1GgjnkKNnci9TvZDiDQIwg0xGIEGlg3CLT9cJmFuOcp2NyJ1K8UOoBAjyDQEAsX6Pi3vIXgWEag40GgbrbVJfSBQEeRtz6SQKA75hBoZyYIFIEeQKAhzkqgpYa84FhGoOPJFei8BtWvDoEaIFADwbFcRaD5MxVs7kTqtwIfQaAHEGgIBGqgN5ZPL2w+gXpmqtdcg9TvZDuCQA8g0BDiAm19tjD+eHCafPTGMgItAAJ1g0BDIFADvbGMQAuAQN0g0BAI1EBvLA8JtMgr7ws0e6Z6zTVI/VbgIwj0wKa6lDYQ6Ciy1kcSCHTHHALtz+JcBZr6BAR6AIGGWLZAC+x0WuiNZQRaAATqBoGGQKAGcmO58boQqBsE6gaBhkCgBnJjGYGWAIG6QaAhliNQa+UgUGOKAgs53pM7V7nmmqT+XYojCPRAqkB9lZV00Nycl0ALDXm5sVxJoPlzlWuuSepXCh1BoAcQaAgEaiA3lucQaMohkkHkmmuCQN2sq0srA4GOIWd9pK0GBLoFgZYAgbpBoCFUBXrbXx+XK9Dmq5pZoJmzVWuuxf7jNAg0HwQaAoEaqI3lagLNnq1acy1SP494Yk6DqleHQE0WLdASF95YqI1lBFoEBOoGgYbQFmhrdSDQDQjUDQJ1g0BDnJlAywx5sbF8O4dA7RmcnUDzjuoi0D0INISsQG97q+OCBdq4MbdA8+Yr1lyb5IsZjyDQPatVYhUIdAwZjQ2tBgR6oqJAc+cr1txuJB1GEwJ1g0BDIFADsbGsIdCkJYg1d/TnNvx2PxSBekCgISQFul4LCPTIrYRA09Sj1Vwz/l3Ggbz+02dArboWCDTEggSadNXnWQq0eWt2gR5O5y1coLcIdAQINISqQHdrAoHeVRbo4f7btE1QreaamRHoGBBoiCUL1FpZCLTIUrr3H9fIAFrNNSOvf9xYAIG6QKAhzk2gRca81Fi+FRCosTJspJprR75Nt4D5/KkRq65NcnMIdAwZjQ2uBQS6p/OC6gg0dRFSzSHQYiDQEAjUQGosVxfo6Yze8DKkmmsnvr1FoG4QaAhZgRqH3RDo3fwC3V4SkbwMqea6wyf7EGhZgQ7MS6u6DgsU6OOrFz7s3/vs1auXEyZLB4Ea1BnL9pVC3TtD1Y193RGB3p6JQPP/xFNJgQ4tXau6Dgg0hKJAjyd+O2vjAgQ6fF3WRAINP/0UKkFAUhbo5s0XaEmD3g5sgkpV1wWBhkCgBrUEam0kCQg0YxlSFuiPl4oC7Q/nDlLVdVmgQG0QaOR27N4sqgnU2AqtLtCsiaQs0KuuokCHLwSTqq5Lcg8IdAwZjSWshEGXnKFAe5tJva2mugIdmkrJAsnVRedRKkzj/zZK1XXIOHqMQMeQ0VjCSrhMgXZeQO/V1BTo8FRKFkiuLmceyc8zh25sdkrVtdm8EVPTTS7Qx1fP/Wr7w/2jnfo+eOvh1dXVN37w4f7ON95/7erqa2+fzNiaYCPQ+3fXd3zzJ4f57Sf7dDPZg5d+mek8BGpQV6CtV4BA3ZQQqLfW3tDt/GugVF2T7dswubrJBfr06uqN7Q+fPNxsS96/e7Xn+Y1X1wL9082NtWT3ZuxMsBboS6/ubu/EeRDok8Nk38pz3pIEOnBVU/zuHCoLNHreBoGmIiRQ83djB6XqGuzehToCXRvwxe0PT64evL313rfWAvx0vdW5uXst0M3dn/7kaMbOBM829lzfsfHqdj6nyTYbn5+9m2tQBGpQW6B3DZWKCXRgMiELpFcXn0uBhSddyCBUXYPGl/knTu9YSJZkDluW2z34o07XP2zu3gj0jeZ03Qk2At0dBN0JeD/ZenN2N9nh7mSEBdp/C5y1QM0d9/6LqSrQwcmELJBeXd5cEp/WWp139s8thKprsH8ZQgJ9ujPcWnlvHG9szbk5Nrr/Z8POjN0J1gLdT7BX626yJ8enrad7MSeOoEAb9rhUgdonlLYg0ER0BBo/K3hAqLoGegJdi2+zjXlS3o7HB4EeTqp3T68/Pgj0xVVzgu3/m9bMPC1/fgItYND6Ar1r/i2fFgg0kTICdfbaXHMDp0IPCFV34lZPoGvDvdgS4eqzD/7xP3796iDQth+7EzQuY9oZ9fH+SECDtpkHQKAGAgK90xTo0HQ6FjCCzifQ2+aHQNIuHhGqrsEhq5JAn24Md9w1/+3Xm94zBNqeYL/9uuEJAh14vhsFgYaYRqDJz16KQK2cMws0eBx7OQK9VRTos1cfvN04lbS5xvNP//L3j22BdicIboFmHfhsoC3Q0CP2wwP3p4NAvRPKWMCKOatAw6dCA7OUqa7BMamSQNfOe/ngwf1FSqvGMdC2QLsTtATaPAbq/TySskAHHkGgjqePW/hiBGrGrCXQtHmqVNdEU6BPr1747W4P/iS+/dn1rkB7E+yvZlodVXrQ6OHipVyXIlADBOqdUMUC9jaeK52n2AGB2gcY8hczNWCPd1kAACAASURBVLeaAn326nP/486TJ9s9sY+B9ibYHO18Y/94+zrQ/XTHTzolgkANEKh3QhELBHaSZxbo7e7HJQv08JOUQNfSO1huv4f+wWtX208gBXfhjxNsTxf9Dx+uPn1rf0H96ZNIz/9k/fx/uMrcmT9DgY43aI2xnBoagQ4TOs89q0DvDgJNnKlGdS1UBfr0eKb82Wv7M+cv/cPWqT2BdidYC/Rfv9r80Hvvs/CZB0P1BBpZBa2HUj3rAIF6J9SwQOhKy7kE2lBn4MOvixDorapAG2eC7n/+9c13KP1ifyK9fxlTZ4LTtzH9ojXZ5tuYNtc7Hb6kKZlFCbT1GAJ1PX/ks5cg0FDG2QV6G3z2QgR6/FFLoEogUAME6p1QwQLBiD6BOprdP2PhAr1FoAkgUAME6p1QwQJKAg19fdUyBHr6Ob06zzgs6aC5QaAGCNQ7oYIFtASaPE+F6log0BQQqAEC9U6oYAEhgQa/P3UBAr1FoCkgUIMlCnTcq0agjvkNPmPhAm3cQKAhzlGgow16cQJNf+4FCjS72eP04S/wR6BNSjpobhCoQYWxnBwZgQ6xBIEa81SorgkCTUJOoNEVgEAR6CAItAS3CDQJBGqAQL1TKlhAR6BZ0yhU16AdEIGGKCrQEtzepj0Ymy46D03GRx4zh4zn6ndbPGHuDFOml6/RG1D+hRVmsVugqYdKPbAF6p1UYDMqHNC7BZpbLVugmZR00NwgUAME6p1UwAIItAgINA0BgbYPV8dXwOnRuEDHGRSBeicVsEB1gSZNrS7QWwSaxlkKdOwmKAL1TipgAQRagk4+BBoCgRogUO+kAhZAoCVAoInUF2jnE8OFBDrKoPOP5fS8CHSASQSa0y0CzaWkg+ZGQaDtyzujT0wU6MhNUATqnVTAAhMINK/btIl7UwlUd6L7K0NHoP9vFiXtZqMm0IH+0wU6xqCXJtCcpyLQMhOrC7R9G4GGqC7Q29vW184O1J8q0HGboAjUO62ABRBoARBoKgICbbY+VD8CRaBxIvnGCLTUMY7wZPWra4BAU1ET6MATMwQ6wqAI1DttfQtMItByB4nDk9WvrgECTaW2QG/3Ar1Naz95U3XUJigC9U5b3wIItAC9zQ8EGqK+QBv/DJefI1C/UBCod9r6FkCgBeiHQ6ABZAS63RBNXz0Zrs0HgXqnrW+BqQSaXBECzSbHMQi0vT4OfW/+Tej+TAWakRWBxplGoBkVIdBschyDQFvr47Yl0IzVkyJQt1EQqHfa+haoLdDUCZUF2n/rINAQ1QV6/CFNeE3hJk6aDwL1TlvfAksRaP9Ed06caem/BgQaQkWgqRuMWQL1KgWBeqetb4HJBOrdskydsH51RxBoOnUFejulQP0GRaDeietbYCKB+nfNUyesX90RBJpObYHmFp8j0LvEwwI9FinQEQY9I4HG0iHQRBBoOjICTSRLoF6DXphA8554sQI9XHDnDxCdsHp1R4w3DQINsTSB3iWO49PknhWa/5RxINBSTCbQ08CLt3UWAu3dhUBD1L4ONJvdCip+WV4LBOqduroFphbo4D4NAs1fYI5jRgr0/udfv7q6+uZPjnd88NbDq6sHL/3ycPv911s3Bzl7gXrW6NxjOSciAo0ysUBvb4faWr5ArV8R5yLQT9a23PL8r7a37x/tb1+99OH2jnd3tx68nZoHgRrMPJazDjMg0ChTCnQ969vBts5BoP37zkSga1++sNm4fP+1qxc3t5+9dvXgB79frT77+cOrFzYGfXr14Ier1aePrp77VWIeBGow71jOO0wbqc5rUASaOuvbQYH6jy1Vr26PORzPRKBPd5pcm/PV7Tbm48Pt1adbpa4F+8bu4d2/CSxOoMddqazp85hboDlTI9Aokwo0Yej5B2b16vaYr+BMBPpkt+G52qjz5c0O/WlD85OHa6U+e3V/x/bhJM5foI5VOsNYvm19C0AGCDTKtAIdWgIC1Rbo0/au+ZOmJh8Hb0RBoAYzCXR3VA2BFiQebvQu/OAili9QezxqCfS/pWAJdL1rvj3mueOww77juHu/Ou7hp4BADWYR6MGhmekQaIwpBZqyiHMQqHXvmQh0c6hzcxXTX24l2tZkc3/+tKs/CAI1mEegdwlXFfZBoDEQ6FiWIFD3Lvx6q/P9145XLR2PeG5pCPTpOV/GdJdwKrQ/fR6zCdRBrDrnTBFosUUsT6CdFIHf6Gcj0A0fbC6mX9sytAX69OGD1HPwFyHQ/HV6WQLNfBYC9T8am7SaQG/bN82pMqrzXPWSQQGBrvn01auXQ8dAn2RsfyJQk+ULdMItdATqfzQ2KQJNYoxAG5ucW12aZ+HfzfLnQgVacKfT4hwEOtmFsgjU/2hsUgmBhsbNeQi0scm5FWjvOtD1JI8Pn/JMBIEaIFDv5Jcu0BFb/iICtac6D4GuNzkPxny8Pc++tuX+a0M+3X+483HjYqYkFijQ7HPXCLRolNj0CNQ9JwWBBofNmQh0cx3oD9eC/PSt3X76epP0+Fn47Ybnk1x/XoRAs9fpUgV6misCNUCgZoiWQANTnYlA99eBbr5uabcvf/9W69uY1oI9kHohKAI1WLxAsxo6I4HGX0oZgUYXgkC1Bbq633zf59XXTh9Han0f6NMrBGo/IW8BCNQ7PQJ1z0hAoOFRczYCLQ4CNUCg3ukRqHtG9QSacPEbAg2xRIFmHeHbPyFr8osSaHYSBOoNEJ0YgSaBQDPXhwUCHZgrArUQFej+HwSaBALNXB8Wyxeo259JAs26UnZBAh1c7wsV6PZfBJoEAs1cHxYIND5fBGqCQM0MCHQMCxWo8wmJT0Sg3idcuEDzujysLASaAQLNXB9laP+yHwKBep8wuUDjYZcl0N3kh3WFQJNAoJnrowztX/ZDIFDvE+oKdOClSAr0VkegkfQINMRlCTRx7S5coPv35VRR6go0lnaRAj08DYEmgUAz10cZDmJBoOOj1BRoPC0CzaY5VhCog4sSaOraXa5Aj2+I5AXkJ6km0MHXtUCB3iJQBHoko7HskkfSGqtDIFDvM2YQqP8iIkmBHp+GQJNAoJnroxCHo2cIdHSSqgKNLn15Ar1FoHcI9EhGY9klj+Sw5XIBAk3f0vYlQaDeAP3JG+pCoEkg0Mz1UQgEWixJbYG6/TW5QHO71BJodL0i0ACXI9D2v1EQqPcp0wt0xAZgqVEXXEy+QBs/INAkEGjm+ihNyvpdsEAPx9XOWaBef8kJtPXEKm+J5lhBoB4QqMEZCDR5CcsR6OBOBAJ1LRiBjgGBGixcoDlL8ARBoM4A0TnWE+jwsREEGgSBGkyezu9PBHqOAt08E4EmgUAz10dpEOjoJJUFGlw+AvUs9w6BjuHiBJqygs9YoN27EeiIILkBorOsLdBoeAQaAoEaLFugsUX0vs4IgY4IkhsgOksEmgQCzVwfxRl8Hy5boLFF3Pa/D+6MBDr4UhCotdw7BDqGixZoaFWfqUC39lysQE9LVRXoiLW6fi4CTQKBZq6P4lysQM0r7BHomCSZAaLzRKBJINDM9VGe41mWixOo8QACHZMkM0B0nvO9JRo5G2MCgbq4YIGGV/VZCtQ8u+QKgkDz7k+b55wC7VaJQN1crEBjY+YcBWqfgkGgo5JkBojOs4ZAm79UL0Ggz169evn443O/2v30wVsPr64evPTLw0Tvv966OcClCjR62OcsBWo+gEBHJckM4JlpeW5NgcaXfz4CffD24cedQO8fXe156cPtA+/ubh2mG+JiBXr8yeAMBRrQzxkJdPilINDdkvp7Ixck0KsXDz9uBfrstasHP/j9avXZzx9evbAx6NOrBz9crT59dHXYQB3gAgV6Gi6XI9DmrdDPyVQRaP/MR3iCAAh0v6ALFuiDr1+9sf9xa8jHO22u+fS1jVvXG6Rv7B7eTzfEpQr08IPJ2Qk0eAOBjouSmcAx0+I0j11dnkCf+78e7jYtdwL95OFpQ/OTh+vd9uOh0cfHo6VxLlOg5hnpE+cn0NAjviDhZ12EQN0HYR3zLM+FC/RXT3Y78TtTPmlq8nHwRoQLFejxJ3OCqdONebN4BJq2O58OAvUFiM9zHoPeTi1QRw85jtlo8W9TCAl0v5O+Fehhh33H0+Pu/HZnP+0sEgI1KJ6u8xn0mQUaPJ+EQEdnyQowMNNZFNo6+N94I1yMQPe77dsf25ps7s8/OZxsGuIyBdr/qcU0Ah30dhL5Au0tbfD1p8+7yywCNZef8FK0BbqaxaC3QYFGn6Yl0FG78Ju98xePAm2ea28I9CmXMSUxn0Bbv+QR6LhlnqdAZ9kIbZ89vUyBbrc7o1ugTx8+SDsHf+kCDazsSQR6Z4xbBxcq0PBFBZH7OsgLdHqDdkbgZQp0e7Azdgz0SfL2JwJFoA5axyNb80CgblYlZjJAdx/oQgW6OcUeOQv/boY/0wR6/798ODzRCoEOLebcBNo5tHuHQEewKjKXOAj0cBHog//Vvg50LbvHV8+nfQhpS5JAn/3btDlmNJbb8UScr0B7b5a0h7Jmfdv7ilEE6qaCQJu/SS9KoOu99a893H8S6fn914bsPonU/GxSEgjUAIEmzdqYDQJ1g0CTKCPQtSZ3H3a/f3T6LPx2w/NJnj9DAj3stD/7d9tP3J+tQO21jUBTZt08EnpM55pf8iKtG8G7ekwr0LHmm1Wgd51dh6Glnp1AP3m4/7aQ+7da38a0+bqRPWkXggYEelDm7l8EWmYhagL15tgL1FjWVOu1nRSBOgkKdIizE+h6S9P8PtCnVwg0i1kF2tv3dVBQoO5rZvrvvsMNBOrmEG5Kg166QCfAJdA//PXNzSs/+nXvWRmN5XY8FRcp0O1dI6453D3dWhoCdYNAkzgHgf7zzZZXftZ9VkZjuR1PxcUKdMw127f9756YVqC3+gIdfQk8Ak1iaQL9N//pH//xH//rf9cU6Mc3r/zn1eqLn9585zedZ2U0ltvxZFir+wIEOur9fnt713v2bn6TCTR2M3BXj4kFOnKmCDSJpQl0d1Kq+ZH7r3568zebf798Z/dvg4zGcjuejIsVqD+C+XQEOnKm8wrUOgwTAYGGGNyF/8Xvfve7D5q78F++s9/yfO/mx51nZTSW2/FkVBDoqLdIKYGOiGA+va5Ak15PuVHnNHgUBJrE4gQaPguPQLOXoSLQkYS3wKZZr11hCwp0/LeAHMNNaFAEWhy/QL9853gW6dt7pgg4Nbe3cy5j+9Mci2wsZebFzTHv4Tumpb+4ggEmfC2NWW9+nGZJ066L8xHoRzffP/y4ZIHO8N7rDNuZjTaXW+Z536feMS3nIdCJFoRAV41PND0XEujH53EZk7nHUThdZ8dp5l34KY+p9ZY3yXrt7x4P32Ex4S58ge/xnHkXPu9EIrvwIUKfhf+Pf7rj328/INoX6MdvvtI9B49Ah5eAQL1zjt9TX6Cj5zmDQFtzRqBFcH4b00fG9icCHV4CAvXOOXpP2mtEoAi0OD6B/rPpTwQ6uAQE6p1z9J6zEuh0awyBlsfzjfRfvXfz3e6HkLZMsj6mBoEWYrOgKdZr8Kr98G2b6QRa4k8ZIdAkFinQDu/dfO+P5gOTrI+pQaCFmE6gg3fVF+j4eSLQJM5AoB+F/IlAh5eQd/2yAQI17kKgSbRnjEBLEBeo9dfkvnzn5sD3Ow9Nsj4mp7/CEaiHiQQa/txo+LYNAkWgxYkL1L4AFIH6549APbMduq+yQIv8NXcEmsTyBRphkvUxOQi0DJcs0ALzbISbapUh0PKEBbqR51ag929946Vz/bvwGxBoIdZLQqBuEGgSyxPo/aOrbyT+qc9J1sfknKlAD4tZuEDNtzkCddEVaPozEWiIYYE+fW7976tvpMxskvUxOXMLdNzb4/IEmnBnXYEWOQQ6v0BzQKAhhgX6eOPOJ0l/43OS9TE5swo07/I7AwTavzPxJRYcde0LK4o0jECTWJxA7//i7fWNT/77lH34SdbH5CDQQkwh0EBbrp3RaQRayJ8INI0FCfTf/KfNX5PL+cvwk6yPyUGgpbi9nUCgCXdXFmiZWTbDTbTOEGh5IgJ9dft1oOcv0P4aL5quf83grAKd0Z8XKdBi/SLQJBYk0H/7i81fk0OgZeeOQDNnmXB3RYGW2oGfQ6Aj5opAQ3AMFIEW4/IEWs6fCDSNxQl0dxb+6RmfhUegpbhEgRabJQJNYnkCffrCh6v7R2d8Hei8Ah270aIs0PILC81QRKAlXy8CTWK0QD946+HV1YOXfhm+IwtToLs/KffcTqDPXn3wpw+fS/pM/CTrY3oQaCkuTKBFX24r3CRrbSaBeuaezkiB3j/a/7XMq5e7dyR+Xr2DKdDdn5T79x/uzh19+trV82l6zmhswtWRDQItxaUJtNj87hBoIuMEut40/NoP16L87N29QZ+9dvXgB79f3/Hzh4mfV+/AtzEh0HJclkDLvloEmsQ4gT4+WvLJ7i+2n+5YbycmnejpgEDv+iMLgTqpI9DUpRYWaOEXi0CTGCXQT07HIte77i+37lj//ODtnCQ78r+RPkJGYxOujnymFGhv1J63QMsuLTg7CYEWm9uWdrgpVhsCfXw48rnms43anjTuaD2ajOePygXJaGzC1ZEPAi1FYYMqC7R0sQg0iY0Wr1MwBLre6nwjcsdTz1FQBHo3u0BHzU9boKuyBpUWaLGZ7UCgSYwR6LNXOzvp7Ts+SbzYqAUCvZtZoCMRF2jZbVBhgRbvFYEmMWYX3hBoU5kI1AsCLcWq7F68skCLzWsPAk1ijEDvH7EFOgkItBSru5Jyicyo+VClk0iF6YSbYAkIlGOg04BAS7HaLbLQMnUFOgEINIkxAl09aVzq+fTqWx9yFr4MZyzQef25b66UQRFoURBocyf98UamU18HmklGYxOuDgedoYVAvawaix4PAi3JmDmeiUAbHzz67dVWl4+PH1Of5JNImWQ0NuHqcDCdQMufrEWgnYeSF6Y26tog0CTGCfTwWfhP39p/Fv7+0emz8M/nn0JCoDvOUqBTfN5wiKNAiyz2kgU638diUzgXgW62MzvfxvTWBN/G5CWjsQlXhwMEWohDuCKLjc0EgWaDQLe8//r03wfqJaOxCVeHAwRaCATqBoEmMVqghUGgGxBoIRCoGwSaBALdNTbh6nBQVKCtA4AXK9ACy71sgRZfdQh0ChDohtICPc3vQgVaZLkItCgIdAoQ6Jb24Cog0NvjjVHz6nM5Ao3OAoFmg0CnAIFuKSvQg0Qn+M6e5Qh09IIRaNkFINApQKBbSgv0bip/LkWgBRaMQMsuAIFOAQLdUlygk4FAuw+eq0BLrzsEOgUIdAsCLUNToGOXnCjQ9OXIjboWCDQJBLprbMLV4QGBlqERbuySB57vOE0nN+paINAkEOiusQlXhwcEWgYE6gaBJoFAd41NuDo8INAyIFA3CDQJBLprbMLV4aF9xG5UuomVlSfQmf3ZFui4ZSPQsmtv1MwQaAgEugOBFqEZDoFmYYUrufoQ6CQg0B0ItAgI1I0ZruD6Q6CTgEB3INAitAU6auEIdAMC7YBAd41NuDpctN7tCNRLKxwCzSEg0GIrEIFOAgLdg0BLgEDdBMIVW4MIdBIQ6B4EWgIE6iYUrtQqRKCTgED3NPfhEaiX+QWasRDBUdcgGA6BNkGgu8YmXB1OEGgBOgIds3QEuqfQOkSgk4BADyDQArTDjVn60HMvR6CFNkER6CQg0AOFBDq1snKqm+QLSaMgUDcRgRZZiQh0EhDogYZsEKgXBOomEg6BnkCgu8YmXB1eEOh4ugL1Lx6BnkCgJxDorrEJV4cXBDqeTrhJBbqb4iIEWmItItBJQKBHTrZBoF7mE+jhxV2CQItsgiLQSUCgJxDoaGYU6P7lXYZAC6xGBDoJCPQEAh3NrAK9y/zDp5qj7kA03PjVOG4kINAQCPTEOQp0uiAmPYG6A6Q9M2sBmqPuQFygo1ckAt3zwVsPr64evPTLw+33X1vf/MGHXuch0BPHdyMC9dINN7VAs9AcdQfi4RDonpECvX90teelnTOf7G49/yun8xBoAwQ6FgTqBoEmMU6gz15bb23+frX67OcPr17YGPSThw9+uFp9+trVi07nIdAGBQQ6ubIuRKBTJBcddXsGBDq2DwS64fFOm6ujMx9fvby59cnD55yboAi0AQIdS1+gzgQItAMC3TFKoE1Prrc93z4+8OxVBFqC/ShDoF564RBoKkMCHVkIAl1tDni+fLrxuHHjk4cvOE8jIdAWu2GGQL0gUDcINImNFv8kBUOg94+u3jjdenrcnV/99mHzgSwQaBsEOgoE6mYo3MhGEOhmR72x137an398dfXgJ17nIdA223GGQL0gUDcINIkxu/DtI50Hgd7/xTceXj34M6fzEGiHzUBbHX7wPX1SFidQXwQE2gWBbhknUHMLdM377n14BNplPdJWd+6PQSLQXgbXjBBoFwS6ZYxAg8dAOzdyQKA9NgLN/JR148kItJvBNSME2mNcJQh0FTkL7z8Nj0B73N6ucr/np/nk4nnaIFA30qMOgaYxSqC960CP26QItCD53zTZeGrxNB2WJ1CZY8naow6BJjFKoOutzuf33yJy/CTSi/sHnJ/lRKAG2d913nnmlCxNoEIn47RH3bQCHdnnuQh0vcV5/Cz89vtDPnl49a0PV/fvXjVPL+WAQA326RyDDoEaIRzzmSS49qhDoEmME+jq/q3OtzE93d16wIX0BTkfgU6XwwaBuhkON6YUBHqg+32gn77eupkLAjU4F4HOjylQlUMhi6uuAwJd8Y30h8YmXB3jQaBerHAINAkEmgQC3TU24eoYDwL1gkDdINAkEOiusQlXx3gQqBdboCI9Lq+6Ngh0hUAPjU24OsZzSJc/6hCoAQJNISHciFYQ6EQgUAME6gWBuplUoGP7RKAhEKiBW6AzXDekXR0CdYNAk0Cgu8YmXB3jQaBeAgLV2JJfYHVtECgCPTQ24eoYDwL1YodDoAkg0CQQ6K6xCVfHeBCol0ICnabHJVbXxt0LAp2KogI9O25vp53+QrilxzK4ezmfQs9aoBm/cib8fTaeY7rcX9xsgdp3a/S4yOpasAWKQPeNTbg6xoNAvSBQN1MKdHSfCDQEAjVAoF4QqJsMgWZf1oBAJwOBGiBQL0GB5hWDQAPs/1QCAkWgygQFOjQOEWjgfgQ6SKpAPX/vEIFOBgI1OKVrj7yhgTvHFxhrV4dA3SQKdP/3DmfuE4GGQKAGAYFuRm70eQg0LNCsahBogMPGJwJFoMLYAt38HB+JCDQYDoEOkSrQ/b9Z80agk4FADQIC7d7RA4EiUDdZ4ebeokegIRCogSnQw+/+yPMQaJZAw6dDEOgQWQ2NrxOBhkCgBpZADz/FBiMCzRHo7W3IoBP1uNDqTBAoAtWlka7vTQQaIRyu103kNxICHSRrHx6BTgcCNegJ9La/K2+BQCPhupfU3nZ/MB4ry2Krs0CgCFSWjkA7O5rh4YhAYwK9tW8h0B3ZAk0vCYFOBwI1aAu0d5wuOB4RaCzcrX0Dge7IDYdAEagqLYH2f9WHxuMc/hSvLirQwFZ8vzYEmgACRaCqdATafRiBBomGC2x1ItAt+QJNbalAnQg0BAI1GEgXGroIdECg9nkjBLolOxwCRaCiDKVDoCHi4Q4fQxw6pIxAU0CgCFQUBOplQKC3d8ZBEQS6xSHQxJoQqMH9o5e7dz179Y185yFQAwTqZejgR9oxZQSaBALNFejemk+f+9VRoHtrPnnhw6NAP3l4dWDYqAjUYFigM36Cu4N2dcNHjxOuWpqqx0VXZ4BApxHokZRNUgRqMJgOgQZwbbsj0A0egaYVhUAPRATa2OBkC3QsCNSLKxwC3eAIl/i3PRDogftHOy9uBbr9Zy3Q3V3NXfh/9XZ6HgRqkCDQ+b5DqIN2dQjUjSdckkFL1Kkl0NsU/LvwCHQsw+kQqI0vXPe6UASaTIJCEeiR7F34FwfzIFADBOqljECLROlzjtUlGPT8BFpmF374JFIKCNQAgXpBoG7c4RBoskAbnATaPgZ6cOyB9f1REKhBikBn+w6hDtrVIVA3IwQaLwyBJnLaAn26O72UskGKQA0S0iFQkwICnewQ6FlWtwGBpgv0sMG5JvJJJAQ6DgTqxX0gz/65LGdZ3R0CdW2BNj7Kef/+6xuhfvMn+731p6cdeK4DdZEk0Lk+wd1BuzoE6maMQGOVFenznAX67LXnf7FW5/0Hr3WPd/JJJCcp6eb6AHcX7eoQqJsR4RBoskCNXfgnB28enMoW6FgQqJfxAp3uEOh5VrfB7mx/LwJtYmxU9gW6OQKaCgI1QKBeSgi0UJQ+Z1ndlpBAb0OP5XLOAu3twiPQsaQJdKYPIHbQrs4b7lQeAnUQ+GjxVqEItEljF/6oychJJD6J5CIpHQI1QKBuRoULfLDj1v7+wHzORqDFQaAGCNTLaIFOeAj0TKvbEvxkHAKdGARqgEC9FBBoqSh9zrO6LeFPxpUpFIGGQKAGaekG/7TPJGhXh0DdjAs38Qc7EGgIBGqQmG6eT3B30K5u9DdiIFAf/U3Qok0i0BAI1CBVoLehGxOiXd2Ij9Ps/o9AnSBQBCpDajoE2mXsB7onbfFcq9uCQBGoDMkCneUTiG20qxv7eUQE6gWBIlAZktMh0A6jrga/Q6B+pv1gBwINgUAN0gU6y0cQW2hXN/LziJMeAj3j6jYgUASqQno6BNpm3MWME5d4xtXdTXxVHQINgUANMgQ6x0cQW2hXN/ZqcATqBoEiUBUy0iHQFqUvZizKOVfXK+9cBaoGAjXIEegMF4C30K6u9Knkopx1ddP+aT4EGgKBGuSku71t/jM92tVph9NON3YGCLQGCNQAgXrRDqedbuwMEGgNEKgBAvWiHU473dgZtA6CFh6PCDQEAjXIE+j0n0Fsol2ddjjtdKPngEArgEANstIh0Aba4bTTjZ4DAq0AAjXIFOjkn0Fstl5ryQAAIABJREFUol2ddjjtdKPngEArgEAN8tIh0BPa4bTTjZ5D8yAoAp0JBGqQL9DZ/ClenXY47XTjZ4FA5weBGuQKdOoPcTfRrk47nHa68bOY7oPFCDQEAjXITIdAj2iH0043fhYIdH4QqEG2QCf+EHcT7eq0w2mnGz+L0zBEoHOBQA1y0yHQA9rhtNMVmAcCnR0EaoBAvWiH005XYB4IdHYQqAEC9aIdTjtdgXkg0NlBoAbZ6RDoHu1w2ukKzOMwDosPRwQaAoEaOAQ6RQwT7eq0w2mnKzGTqb6ZAYGGQKAGyum0q9MOp52uyFwm+mAxAg2BQA2U02lXpx1OO12Z2dxO8rkOBBoCgRoop9OuTjucdrpC87md4rJkBBoCgRoop9OuTjucdrpic0KgM4JADZTTaVenHU47XblZlT+ni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r0C/fOf7/TszGptwdYxHOZ12ddrhtNPVDhADgYbwCvS9GwRaBe3qtMNpp6sdIAYCDeET6Ffv3SDQOmhXpx1OO13tADEQaAiXQP/wVzcItBLa1WmH005XO0AMBBrCI9CPbm7+/F8QaB20q9MOp52udoAYCDSES6Df/fvVxwi0DtrVaYfTTlc7QAwEGsJ7Eqkl0G/vKREIAGApIFAAACdFBHogY5t9wh2C8Sin065OO5x2utoBYrALHwKBGiin065OO5x2utoBYiDQEAjUQDmddnXa4bTT1Q4QA4GGQKAGyum0q9MOp52udoAYCDQEAjVQTqddnXY47XS1A8RAoCEQqIFyOu3qtMNpp6sdIAYCDYFADZTTaVenHU47Xe0AMRBoCARqoJxOuzrtcNrpageIgUBDIFAD5XTa1WmH005XO0AMBBqCb6Q3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XEa66+vr6YKYnE11nrkvFwRqoJxOuzrtcAjUCwINgUANlNMZ1c3+Xg+j3BwC9YNAQyBQA+V0pkBlDKrcHAL1g0BDIFAD5XQI1E3GqLu+nr3Uc6nONfflgkANlNMhUDdZAp39wMi5VOea+3JBoAbK6frVzb+xFEa5OQTqB4GGQKAGyukQqBsE6gaBhkCgBsrpLIHqnIdXbi5boPOWei7Vuea+XOoKVOaN30Z5LCNQN+kDdCtPBHoCgYZAoAbKY7nX8jUCTSRHoHcItAkCDYFADZTHsiFQoR6Vm0OgfhBoCARqoDyWEaibgQHaKHEv0FlbXXJ1o+e+XBCogfJYRqBu4gO0cTHD/icEegSBhqgtUJV3fgvlsdxt+brG7mYQ5ebiFtgeSj7+3PxnJpZb3eimSjpobipfxqTyxm8jOpa3XfUFevp/fUSb2zEg0FOLR4HO2epyqxvdVEkHzQ0CNdAcy7tRikDdxAbovsbmjZlbXWx1dwi0FPnrQ+WN30ZyLO93MRGom8gAbR31vEagXYYFOqaqkg6am+oCFXnnt5Acy/tdzH11x9q6Aq1bqGRzB8ID9KTM3a3j3ZNnOrHQ6raMvBS5pIPmpvZHORFoIrtzRYfqGhtJPYHWbFSxuSPBAXrdVmb3bPw8LLO6HdsDyGPmvlwQqIHgWD56clvd6Td+b2+z/6bHAntCA7RZWfuShsHqCnarWd3+BQ5dAXY3qoqSDpobBGogMJa7HjzuYu4Eetfdd29skXYrnXM7SqC5MIEB2uqnfVXtUHPBah2Va1a3f4Wt6nqvrXUGzkFJB82NlkCvj7hXRgkExnKnhJMfN9U1BmxfoL2RjED3BAXautXsa6C58EB1dK5Z3XX/2o/QPo5/mJV00NzUF2hj37OJd2WUoP5Y7pTQ+GldXWPvvXvC2PgaoVnbrN9cBHuAdjf1Wzv0AwINTnBGAu1e+2GcMBr7wYOSDpqb2gJtHbxrjtzLPhWyP6rU/3Wy3gRtfmCme8LY2BZIPcBfpPD6zUUwB2j8iEd0GF6HvzT0rAR63X7D3hn7OKeHPJR00NzICDS2ITA39cfy8YLE3ub49ap1xt2+nKkn0OEuy/Rdv7kI1gC19ke77QWInTo5J4EeT10e7+jt43R/yKSkg+ZGR6CdSWoatPpYjrz2zgZSW6CH271t+cEqjR0zD9Wbi2ELdOCuiEADz9/dfR4CPfxabgi0cX9rotOD2ZR00NwICDQ0EOsZtPpYjrzylf3Lv7Nl0D2MN1hlZGsqh+rNxVj1X+DwSw5OESvW8+tIsrrDL+TeRwcDAvWNoJIOmpvqAo1cA3GxAo396ghfzNg+I9eZ1UCV4ZWQR+3mohg7NQmvOCjQwzzNJZ2ZQK+73z8ZOFCMQEeR0Vin/uAv8irMN5aD778gcYGebnZmFa9y7GnUU7qxM5iQ683h4+6R9pSnRe++CIEaG572tQoIdBQZjXXWUaB4BNojVaDd93fHHHfmzdEGlbTAnt0VYIkHOJsTRVfRZQh01T+dae63+wZQSQfNTVGButgcod78F3qsdbN1x3XoacvBfAm+13Xdbmf38+muWHOnW8tvNEi3kFXyq+1N1WzanMd2Yzc3oCDNl3nde/f1JloZXZ07Clug1+Etgfbp5O4lkVOdZpptY8B+BdFXFftGjP75pcDe1XVws2Fko5KbUVuuj18jkH3Ko9tr5zMOgfP4uU0qVnd8DeYFDN2JejdSKemguakv0PgFS82B2jnRvN1PmkShswrUODNcRKDdE+udH0MeOVuB9r7IKv2lXndpP9j94VIEah4FRqAjyGistSIipR9Pb3TH6UGnUxh0RoEa77P4K0r4TrbmzK2DVnetU+4hH7gQskD/dNHhq1TzT5mF5NmcTf+a3Ly8QtUdiQq0+/391q00SjpobtQFerhcubcv2hi39sAewXkItPvbpfMrqPWLKHnxA+hYwHjtnT9lWGjEHC9kvjyBXremOdybv5iSDpobCYHGJu3vqHeGZ3jbwM1cY/l6WoGGNi6bWw7Ws2KLH0DGAu0D67sX2f47CMXGy0HHnZ2k8xeo/VksBOono7H0dvtu7O6bBibzM59AjffZwKvI+gvd/eKad5o9jjOLjAU6R3nbAr2LnrjMXtRBl2cn0NNLyBFofrElHTQ3+gI1t9GstVROofMKNO83eFZ1vQW2FxAoLHZOb0jvvlzFaSnsELr9AeLCAm0tr/lPKirVNRgUqPmLAoG6yWgsu+QWgbFZak9+prF8bQ3AofzjBNrZ5A31GJnBIgR6UNj+xj5z/wPEhRZ23T4ccjECtb9BIb/akg6am2UKNEiZw6GzCfT0/9OdA08aV13armuwv8FqRSzQ2hQcOJBXYGm2OS9BoIW+w2vBnJlAN4w3aIl0CREsgQ4+bWR1adWEJhqsdsJfjFlTH364S7DAaI7hFi/QzvbHcHUI9AwFepf7futRRqBDEU7XvzTvHJrv6KMfaVOFjpEMXSOQHyiJ1mVsQ802zx41p55BoM1ficsTaOeClsYLiPxBUwRajozGxrceJXm9miNgLoG2/+3+bDN5dfsc9tml8B+x2DH1TvIhRXzqwBOnE2jrJ2MDrv+MaQbdSFpb7kkCHbupcpj7cjlTgab++rf3SQsJNHFDqSXQwfnOI1D7jTF8ec6EAr1u/DwwceDGTKNuWKCTDbqRdJIj0ATOVaBJBr22r2QvMZaHrzTsHjnb/Tw445kEar0zzKsG2ky3jdcSaCxC+ME5BHqdINDpfmuPo5EqWaBFLqct6aC5OWOB7q8sCa/h6/14701RRKBDDm8aoXdfmLkEavRiHbPtME241qGDgeOwkcdm+rWdINCJBt1IWodJ7hIFWoKSDpqbsxVo94i4+fj+h+5DhQQa96GlzYRf57MJ9K7XX8LJkakE2lx69DhsNJyGQANDQ0qg3Ss8EWiI8xXocU/JPpp33dik6W1qlVj40IwMgaYcdphPoF2DXjcUFqIXrsQxsuu2QO9iRUWPL8yz3xPYoTgNx9P/W+kmDzdAK1JnOx+BhjhjgR6xDua1T+v2Hs6YubmV276gxZqvteOesth5q9tw3X0xGQIdOmCZGGA/q7uOTEOThsLNtN9jpjntEAW24wUE2rqFQJO4CIH2BXkdeXzz9xhyZm4Z9LjVFlyu8WOSauYXaO9YcbJA908cv/jTYuPHYeMN1hTo6ZB8aGWrCfQagaZwCQLtfbdufIvz2voD4sFZ2+8H827rgOJp+YmbahUE2t1kjyRthYscQslbeOPf6HHYgSVVFGhwH+U02So05Ux0F4xAk7gMgXY0NvD4eiynDuLA8S5zr7x5fKz9+32/gacr0M6ueJpATxtbkZkmLfr0Q/jEXzTWPtxMR94bPxt3hh5cHW5UUmh0swKBhrgIgd51bdV7uD3oV6lbTa35mjPsvp2Ou6C9TdPEd00dgXY7CsVtfd/RwC7/dZvwghs/NWUaS2iHm1+gkZ2L0++ClkCD7RbUatrme/M2Ag1xGQK962is93B7Q3KVOlw7W67Wz529uP1mVG9vKfntUUugLa4Ntg+smlOcJrfn0Z6RtZDjdKelNp9tTR5hJoG2bkR+OxwEuk++Ot3n+vWQEzF7+x2BhrgUgcZ2plpv0s3/VneBN33waZ1b9m7cIUAvQ86bQ0KgG0yDrhoPNie1nh67eZx/d4uu82NUqV3qHT4OPHL4f0Ogrcc6symWaGgvrA8CDXEhAr1rv8+NRw8/bP6/ukt5PxpHjaxHuu+Jke8EGYF2aGxG9V/jwGFn4xmnndlre6L9lvxxioRWxarb75IcfmoPul4/5TZBT0eS2mliz0GgIS5FoHcxf3b3tVobA5E59u6xHjpteebEDSJmgRPb9lbHnzoP9qbuP926HRPofn0d/z+YUK2648bn3VGgjQcDkxZZakL/bRBoiIsRaJy2XhuHozoTtO4x5nKcuHlvaHIXctUd2fSzMg9RxDbWG89u305YWuPHlHrVqjvF3gs0eNjjePi8xFL7sx+eOQINgUANjidEj/QPAJgj7toancm7mGnZhKuLbOUP7dJHDiinLTdhMrnqrpu/cVedkvrH0UcNof6RpE6U6LMRaAgEanC4JO94R3/TMngwtfPMw81iR7Ckq4sdIwndsO8sdcakiVx1rTNgXYE2rxw5TjRiSd2h2RjTw1vwCDQEAjU4nAo53tEYdQNHNM2tzXIHsNSrC4dr7K4OnMjb3Siba4tcda2LCnoXH/euLwgXN+C/xv7TtXEvAh0BAjU4nku+6/xwGMTh8WZubSYeo0vLJl1dXKDxN6t16UJRlKvbCrR3X6euwJb7cLGHQds9ip88LhFoCARqcLqasfnP4b74FSXX1lV25fwpXl003MCmzpApRqNc3eYbbKxhM3jcvblhb/bbuMs/DBFoCARqcPo8TeP/x/sGfm1bDyPQFBoCHZ/EQLm6tG3BmB2Pt9v3ldn5QaAhEKhB4wOJd/1ROzQi7e2EIsHu1KsrI9BpNkC1q3MJ1LRjZ6+/SJcINAQCNTilu75zbA5N9P7foV3dSIEeDtUVStNBurqkF93f3hyYrlSXCDQEAjVoCDT+F8wqoF3duHBJJ4T9nEF1vcPxwelKXnuPQMMgUAPzS9lE0K6ugEALJTE4g+raO+eRrq6HTnbmgUBDIFCD1tcCV0tho12ddjjtdElTHbU5+Lum6G8jBBoCgRoop9OuTjucdrq0yXZaTJFjya15BBoCgRoop9OuTjucdrrUCac9UGyDQEMgUAPldNrVaYfTTpc85ez6RKB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T6J/27hNL1qFyd0VYT5eZqVzeAdjgEGuBiBGq88//kQPcB5bFc0wKBupqPtZg53hAI1A0CDXEZAu28oYfe6prv/x3VLGAZcphKYU2EBGq0s7qL/EqvDQIN4RLoV3/35s3Nj37duz+jsQlXx13qm314at8CJ3lJB6pWF5lin86YVXhRgZ+nopZA00bjMHXSb0GgITwC/fKdmw3f+U33gYzGCtafPPTCI7Ez+ep059ilF3ydO6zq/jbj+Vlv2exX0g2XNteEBZRodh6B5pQZfE056yA4wZ/0p/K+KAQawiPQ926+9+vVFz+9+d4fOw9kNNa/72+b7O5KGovJAy1jhd7lLr/19JGB/uRvEzhN3r1jd9NdXXf2vubibSS0mPmE1k3jJdjVdR4Yaju7y/7LyquuX2R2u6nJ7UVmjcARo2bBOAT6+Zvbbc8v33nlZ51HMhpLXbEJpL0Hkt4irRGRFnDglc71muZty2C/Yu0ah+oZbqpYsxkN+Z5+FzJKv60Wq+HSwkscLiW/tNbqNe7q08+TRgmR1cIh0I9uvr//98edRzIaS1qfaW/aJkPPqEXOwC1Cc+FD3RgraPJCLLLWffsZxgzqdjoNA6GCT3DN2U2OO/c6WC4Ogb538zfbfz/ei/RERmO7f/+bDK3RZNxVhOQ0jlE7US/JBF+uu60co5ccTt5OGzEPUYJrP/xKhh6flEAPxyrSxiACjfLVT/e77p+/eTgI+u092fPKHdsAoE62BpZMXYGeP5c7svLIf4PKvXPdUaZ6DTmdKhS4SEYJtHshU/YuvCjK6bSr0w6nna52gBhcxhSiyBbogYzGJlwd41FOp12ddjjtdLUDxECgIRCogXI67eq0w2mnqx0gBgINUfcsvCjK6bSr0w6nna52gBgINITrOtAft/49kdHYhKtjPMrptKvTDqedrnaAGAg0RN1PIominE67Ou1w2ulqB4iBQEM4BPrVT2++O8Fn4YVQTqddnXY47XS1A8RAoCE8Xybyhda3MZVHOZ12ddrhtNPVDhADgYZwfR/oF3+39uePutufCHQOtKvTDqedrnaAGAg0xGV8I30m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GKCjSZb3+7ymLPAapzQ3VuqC4EAl0YVOeG6txQXQgEujCozg3VuaG6EAh0YVCdG6pzQ3UhEOjCoDo3VOeG6kIg0IVBdW6ozg3VhUCgC4Pq3FCdG6oLgUAXBtW5oTo3VBeijkABAM4ABAoA4ASBAgA4QaAAAE4QKACAEwQKAOAEgQIAOEGgAABOKgj0q7978+bmR7+ef8EL5st3brZ85zebWzSYypfvfH//U6szChzmWB1jL8b8At2vj93qgDQ+f7MxiGkwmfdu2hbYdUaBCRyrY+zFmF+g791879erL356870/zr7o5fLxYTRvoMFEvnrv5tBbqzMKHKRRHWMvxuwC/fzN/W+yV34296IXzHs3Pz7+TIOJ/OGvbg4WaHVGgYM0qmPsRZldoB/t18tHjdUCA3z108aApcE0Prq5+fN/OXbV6IwCh2hWx9iLMrtA37v5m+2/rR0DiPPlO9/7v9fbBP/z9tg9Dabx0Xf//thRqzMKHKJZHWMvytwCPf4++/xNDqMkcziOvxm+NJjB/o3e6owCk/j4ePSDsRcBgS6Bj9e7VH9c/X9/d7MujwYzQKBuDgJl7EWpKFAuhUjmo+Oe6I9pMIe+QL/zGwpM4uPO4WPGnglboEvi4xs2oLJgC9RN9zAnY88EgS6JzgYUDQ6BQN10BcrYM+Es/JLYjlsaTIez8G76AmXsGVS4DvTHrX9hmK9+2hy3NJjOx53rFvfXgVLgMMeNd8ZeDD6JtATeaw5mGkzndC0On0TK5LTxztiLMLtA1yviu3yaNpPP39xcSvLFX21Lo8F0DhZodUaBKTSuA2XshZn/y0S+4Ptc8vlo/4U424+D0GAyx2N1rc4oMIFjdYy9GBW+D/SLv1uvgR/xGyyLL/765uaVP9+XRoOpnE52tDqjwGEa1TH2wvCN9AAAThAoAIATBAoA4ASBAgA4QaAAAE4QKACAEwQKAOAEgQIAOEGgAABOECgAgBMECgDgBIECADhBoAAAThAoAIATBAoA4ASBAgA4QaAAAE4QKACAEwQK0/L4qsmLteMAlASBwhw8uXq5dgSA8iDVL330AAABDklEQVRQmIFnr14996vaIQCKg0Bheu4fvfD/PHrhw9oxAEqDQGFyfvvwWx+u7t998MPaQQAKg0BhWn7384fP/2T70/uvPXjpn35fOQ5ASRAoTMqTBy/94njjg7ceci4JzgkECgDgBIECADhBoAAAThAoTEn7c0h8FgnODAQKc/D06o3aEQDKg0BhDhAonCUIFOYAgcJZgkBhDhAonCUIFOYAgcJZgkBhDhAonCUIFOYAgcJZgkBhDhAonCUIFADACQIFAHCCQAEAnCBQAAAnCBQAwAkCBQBwgkABAJwgUAAAJwgUAMAJAgUAcIJAAQCcIFAAACcIFADACQIFAHCCQAEAnCBQAAAnCBQAwMn/D/Qeodow8ghkAAAAAElFTkSuQmCC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414" name="AutoShape 6" descr="data:image/png;base64,iVBORw0KGgoAAAANSUhEUgAABUAAAAPACAMAAADDuCPrAAABYlBMVEUAAAAAACsAAFUAKysAK1UAK4AAVaoAsPYAv30rAAArACsrAFUrKwArKysrK1UrK4ArVYArVaorgIArgKorgNQzMzNNTU1NTWtNTYhNa4hNa6ZNiMRVAABVACtVAFVVKwBVKytVK1VVVQBVVVVVVYBVgIBVgKpVgNRVqtRVqv9rTU1ra2tra4hriKZriMRrpuGAKwCAKyuAVSuAVVWAVYCAgKqAqqqAqtSA1KqA1P+ITU2Ia02Ia2uIpqaIpsSIpuGIxOGIxP+jpQCma02ma2umiGumxOGm4f+qVQCqVSuqgCuqgFWqgICqqoCqqqqqqtSq1ICq1NSq1P+q///EiE3EiGvExKbE4f/E///UgCvUqlXUqoDU1KrU1NTU1P/U/9TU///hpmvhxIjhxKbh///na/Pr6+vy8vL4dm3/qlX/xIj/1ID/1Kr/1NT/4ab/4cT/4eH//6r//8T//9T//+H///9+hYNvAAAACXBIWXMAAB2HAAAdhwGP5fFlAAAgAElEQVR4nO29C5skx3lm1wMCUM+apME12OAFu8BauxQBm+IIay0NSLZXoiUOxF3JJCGTQ4A0ILLbO7h60Kj/77pXXr6IjPgyMuPNqnOeB5iuqqzMt96MOp23qr5aAQCAi6vaAQAAlgoCBQBwgkABAJwgUAAAJwgUAMAJAgUAcIJAAQCcIFAAACcIFADACQIFAHCCQAEAnCBQAAAnCBQAwAkCBQBwgkABAJzUFuiTq5crzuNx5Jlpc71/dPVG5OHJX94nD5/71enWp289vLr62g8+TFr6k6sXxy4d4MIpLtCnV33eOD34wv7NfRCP6/259cSDb/1+f7M5j/V82xwWuFo9e7UXKlugpzv35moJNP7yItGihCraJmgJ9Ml+xg/eiD/z8CgCBRjHEgX67sETf7a7XUKgT3uPVRRoe7P2iRFy89SeQNf+3PxS+fStQ+Mugb7/+nr+3/xlf+kA0GW6XfjHxvszR6Cf/fz1hxtLfvMHHc+8u/PEZ+9anrh/9ODtxrSfPOxaqjXBrALt0I/WyOgR6CcPr45bngeMpUd/w63u3+08E4EChJlMoOu3c/Po3I6WYcLv8dVuM+rItz5szePwfv+t4YlBga63Q0+6MHfh9/oaK9DoyzOjdRP0ltleTlegpxcTXXpcoI+vHqx/YW00+nJo6QBwYCqBrt/D3+hvglpvXvP9udbv1Uv/tBHMZ5tdyqaKG9J77BDoes6nqR0CPZEr0PG78KflvLjqCfTZq6dXvt87j8vvsRHg6Wmrfj83BAoQZiKB3m924Pt6agk0so+73kx8/ngUbvXpa60jmSdP7PWYtQv/pKnjKQU6wTHQduyeQE+vax9k4Px9c8vzOOcXjxFeDCwdAA5MI9BPH23ewes34bfajkg9SPikvfvf3O1unjXZOyNHoBttnLaMi+zCn/aB478fOtEiDAh0/fB4gW6LePCT9p2N305P96sAgQKEmUKg9z9/uDPn/btXD37YfCRVoF2xNW4PCjS6mbfZsHp62q8WFej6F0Zj2b0gW/ftt4FDu/Avm888ZVmvohd+96hzeLmxfo6zQ6AAYcoL9IO3Hp60+dv1z//htDOeepblcWfnsnHFzeAufEyg99st4ydHb0x5Eml4Fz6oprUhG4ePe0GOxxG6J5EOTxo6hXW/Xi2bCjbnik6X065aPY+6UBfgQigs0Gebt+6DxoVH9+9uNpde2L/J0wUa3AIdOIkU5dPXdvulvz0oPiDQraKLn4VPF+jT1mmzbpD19ul2Mc7LmH73X19fP/D8Tw6NbD669AtjUY8RKMAQpbdAP3n4zc5xtfv3X28cWIvt456IHANdz+Mwu6eDJmoHWe+2Pr+b7cYbmx/bAt0fEdhv4z45bOS1g50YeRlTJOijq+b5nW5FT/YzjVxIHzmDvn0Fz5/W0QcbnR42PJ/0f1EhUIAw834WPuMs/AuBs/C7SxV3F9J3PHE8NthlO91GS6fZ/PZfvb2aQKBpL2+AtRT/obEP35nH8QLbyEc53zafueX+0fN/2T6vdv9fXt//XmELFCAP0S8T6V4H+svmg+8GPBEX6OrZ6z9cdYgLNNscYYEOROulMs4InR7dK7sv0LwvEzHgGChAFrUFGqL1SaSXPuw+OOgJz/v+KNDeuX03HoFuLyB6ctpabgd5stmOfnzcBm4LdCychQfIoqxAsza0Bvjs59/Yfxb+98MT9wi873sfhTK2QPdOCpnjSXcWGV9nd9ywjHhvd8B3f61nbx6780tTCZTrQAGymF2gvUli70//u3eUQKNXoU8s0Pv91UjNc+qneazvPVZp7MIPlju0gvgkEkAO0+3CR45ujhVoRIOd76zrnQWKzb/5WZ5UcxhfqHz/X17/+mbJX+tsO6dFO35Cff0if9gN8tuHrV9F5QV61DafhQdIYHaBZk21QIEevw9uS/PobUq09eyO9x4uVzoG2V73fjoWYgg0+vKSHuXbmAAyWOgWaOvzRZH3eNuJA/NPE2h8F35zsdRL/7Td8vxs85ms8OIt9a2f3TDku+0vJl3v3Lde9yQCPV7iYB6BBYAWFybQoWOgjculfAJ90rrk6tNH4T+bYarvk3/XvGDrSWcL9C/+rDeD4gLlG+kB0qkg0IHTxgknoiICHdhPtgXa/5Dl+v6wQCN/Sqi7R/+09UV80WhBQkE8x0BT5uuZCuAyuTiBWl/CuRfo176xA4FmTwVwmegJNIGoQKOztwVq4hJobBd+IFp2EFOgyS8PgQKMB4GG8Ak0chIJgQKcG/VPIkUvRLfJuYypbcz+H2UKLj35JFJbixmXMSWqacwufKxcBAowFgSamX9IoBkX0iNQgIVT+0J6XWTyR4OMOCKCQAHGovptTAAA8iBQAAAnCBQAwAkCBQBwgkABAJwgUAAAJwgUAMAJAgUAcIJAAQCcIFAAACcIFADACQIFAHCCQAEAnCBQAAAnCBQAwAkCBQBwgkABAJwgUAAAJ0UFepdKxqQ1UE6nXZ12OO10tQPEmLa6kg6aGw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t0A/f/N7f+zel9HYhKtjPMrptKvTDqedrnaAGAg0hFegX/30BoHWQLs67XDa6WoHiIFAQ3gF+tENAq2CdnXa4bTT1Q4QA4GGcAr08zcRaB20q9MOp52udoAYCDSET6DrHfj/jWOgVdCuTjucdrraAWIg0BA+gb53831OItVBuzrtcNrpageIgUBDuAT68Xr3vSnQb+8plgoAYAF4BPrlO6/8bIVAAeDS8Qj0vZsfcx1oLbSr0w6nna52gBjswodwCPSj7fl3BFoH7eq0w2mnqx0gBgINkS/Qz99c78Aj0FpoV6cdTjtd7QAxEGiIfIF+dHPkO79pP5TR2ISrYzzK6bSr0w6nna52gBgINAQCNVBOp12ddjjtdLUDxECgIfgyEQPldNrVaYfTTlc7QAwEGgKBGiin065OO5x2utoBYiDQEAjUQDmddnXa4bTT1Q4QA4GGQKAGyum0q9MOp52udoAYCDQE30hvoJxOuzrtcNrpageIgUBDIFAD5XTa1WmH005XO0AMBBoCgRoop9OuTjucdrraAWIg0BAI1EA53a6629vb2kFMlJsTH3Xa4RBoAARqoJwOgbrRHnXa4RBoAARqoJwOgbrRHnXa4RBoAARqoJwOgbrRHnXa4RBoAARqoJzuKFBJgyo3Jz7qtMMh0AAI1EA5HQJ1oz3qtMMh0AAI1EA5HQJ1oz3qtMMh0AAI1EA5HQJ1oz3qtMMh0AAI1EA53UmgigZVbk581GmHQ6ABEKiBcrqDQO8QaC7ao047HAINgEANlNMhUDcDo67yNv2Sqxs99+WCQA2U0yFQNwjUDQINgUANlNM1BCpoUOXmEKgfBBoCgRoopzsKVHITVLk5BOoHgYZAoAbK6RCom2GB1mx0ydWNnvtyQaAGyumaAtUzqHJzCNQPAg2BQA2U050EqrgJqtwcAvWDQEMgUAPldAjUDQJ1g0BDIFAD5XQI1E181NW+sGHB1Y2f+3JBoAbK6bbV7d7oggdBlZsbFmjVX0kLrm783JcLAjVQTtcQqOAmqHJzCNQPAg2BQA2U0yFQNwjUDQINgUANlNMhUDcpAq3X6IKrGz/35YJADZTTtQWqZlDl5hIEWvNX0oKrGz/35YJADZTTNQWqtwmq3BwC9YNAQyBQA+V0CNRNdNRVv7BhudUVmPtyQaAGyukQqJsEgVZsdLnVFZj7ckGgBsrpEKgbBOoGgYZAoAbK6VoClTOocnMI1A8CDYFADZTTIVA3aQKt1ehyqysw9+WCQA2U0yFQNykCrdfocqsrMPflgkANlNMhUDcI1A0CDYFADZTTIVA3sVFXv9HFVldi7ssFgRoop0OgbhIFWqnSxVZXYu7LBYEaKKdDoG6SBFqt0sVWV2LuywWBGiinQ6BuEKgbBBoCgRoop0OgbhCoGwQaAoEaKKfbVFf/3R5CuTkE6geBhkCgBsrpEKibNIHW6nSx1ZWY+3JBoAbK6RCom8ioa/aIQPsg0BAI1EA5HQJ1g0DdINAQCNRAOR0CdYNA3SDQEAjUQDkdAnWDQN0g0BAI1EA5HQJ1g0DdINAQCNRAOR0CdYNA3SDQEAjUQDkdAnWDQN0g0BAI1EA5XVugagZVbi4y6lotItA+CDQEAjVQTodA3SBQNwg0BAI1UE6HQN0gUDcINAQCNVBOh0DdIFA3CDQEAjVQTodA3SBQNwg0BAI1UE6HQN0gUDcINAQCNVBOh0DdIFA3CDQEAjVQTodA3QRHXbtEBNoHgYZAoAbK6RCoGwTqBoGGQKAGyunW1Ql8bCaEcnMI1A8CDYFADZTTIVA3iQKt1Okyqys09+WCQA2U0yFQNwjUDQINgUANlNMhUDcI1A0CDYFADZTTIVA3CNQNAg2BQA2U0yFQNwjUDQINgUANlNMhUDcI1A0CDYFADZTTIVA3oVHX7RCB9kCgIRCogXI6BOoGgbpBoCEQqIFyuo5AxQyq3BwC9YNAQyBQA+V0CNQNAnUz8IYd2VhJB80NAjVQTodA3SBQN4MCHVVZSQfNDQI1UE6HQN0gUDcINAQCNVBOh0DdIFA3CDQEAjVQTodA3SBQNwg0BAI1UE6HQN0ERl2vQQTaY1igYzor6aC5QaAGyukQqBsE6gaBhkCgBsrpEKgbBOoGgYZAoAbK6RCoGwTqBoGGQKAGyulWK4k/QBFAublkgdbpdInVHUCgZSi1PmqjnA6BukGgboY/iTSms5IOmhsEaqCcDoG6QaBu4m/YTV8ItACF1kd1lNMhUDcI1A0CDYFADZTTIVA39qgzCkSgXRBoCARqoJwOgbpBoG4QaAgEaqCcDoG6QaBuhgU6prSSDpqbogKFObi9Dd+CbIwC6TSPbV8XWhpboAbK6dgCdcMWqBu2QEMgUAPldF2BahlUuTkE6geBhkCgBsrpEKgbBOomQaAjWivpoLlBoAbK6RCoGwTqBoGGQKAGyukQqBtz1Fn1IdAuCDQEAjVQTodA3SBQN9E37L4uBDqaMuujPsrpEKgbBOoGgYZAoAbK6RCoGwTqJkWg/tpKOmhuEKiBcjoE6gaBukGgIRCogXI6BOoGgbpBoCEQqIFyuq4/EWgyyQKt0unyqjuAQEtRZn3URzkdAnWDQN0g0BAI1EA5HQJ1Y406uz0E2iFJoO7aSjpobhCogXI6BOoGgbpBoCEQqIFyOgTqBoG6QaAhEKiBcjoE6gaBuom9YU9lIdCRFFkfAiinQ6BuEKgbBBoCgRoop0OgbhCoGwQaAoEaKKdDoG4QqBsEGgKBGiin6wlUyqDKzSFQPwg0BAI1UE6HQN0Yoy7QHQLtgEBDIFAD5XQI1A0CdYNAQyBQA+V0CNQNAnWDQEMgUAPldAjUDQJ1g0BDIFAD5XQI1A0CdYNAQyBQA+V0CNQNAnWDQEMgUAPldAjUDQJ1E3nDNrpCoCMpsT4UUE6HQN0gUDcINAQCNVBO1x+kCDSRdIHW6HRp1R1AoOUosT4UUE6HQN0gUDcINAQCNVBOh0DdIFA3CDQEAjVQTodA3SBQNwg0BAI1UE6HQN0gUDcINAQCNVBOh0Dd9EddsDoE2gaBhkCgBsrpEKgbBOoGgYZAoAbK6RCoGwTqBoGGQKAGyukQqBsE6gaBhkCgBsrpjEEqZFDl5hCon/AbttkUAh1JgfUhgXI6BOoGgbpBoCEQqIFyOgTqBoG6QaAhEKiBcjoE6gaBukGgIRCogXC629v0q8ErINwcAh0BAg2BQA2E0yFQPwjUDQINgUANhNMhUD8I1A0CDYFADYTTIVA/CNQNAg2BQA2E0yFQPwjUDQINgUANhNMhUD+9URcpbv5Ol1XdEQRakALrQwLhdAjUDwJ1E3zDtnpCoCMZvz40EE6HQP0gUDcINAQCNRBOh0D9IFA3CDQEAjUQTodA/SBQNwg0BAI1EE6HQP0gUDehN+wtAi05s9HrQwThdAjUDwJ1ExZo+FbO3JcLAjUQTodA/SBQN2kC9bZW0kFzg0ANdNOt/YlAvSBQNwg0BAI10E2HQEeAQN0g0BAI1EA3nSlQIYPqNneHQEcQeMPeIlAEaqCbDoGOAIG6CQo0fjt57ssFgRropkOgI0CgbhBoCARqoJsOgY6gW12sNgTaAoGGQKAGuukQ6AgQqBv7Dds9BIpARzJyfcigmw6BjgCBugkJdOiO1LkvFwRqoJsOgY4AgbpBoCEQqIFuOgQ6AgTqBoGGQKAGuukQ6AgQqBsEGgKBGuimQ6AjyBHo/J0uqrotvXNICHQk49aHDrLp1gMUgbpBoG4CAh2+J3HuywWBGsimQ6BjQKBuEGgIBGogmw6BjgGBukGgIRCogWw6BDoGBOrGHnUIFIGayKZDoGNAoG4SRx0CHceo9SGEbDoEOoZOdfHWEGgTBBriXARadLzLjmUEOgYE6gaBhjgfgRYc8LJjGYGOAYG6QaAhEKiB7FhGoGNAoG7MPySDQFcI1ER2LCPQMSBQN4l/iQuBjmPM+hjHLQKVQLa5DQjUDQINgUANZMcyAh0DAnWDQEMgUAPZsYxAx4BA3fRHnfmGQ6DjGLE+RnIZAt28RgTqBoG6sQRqTIZAxzFifYzjFoFqoNrcliyBzl7qkqq7Q6AHzkWgRce76lgOCVTHoKrNbUGgboy/CI1AtyBQA9WxjEBHgUDdGAK1JkOg4/Cvj5FsVlzBAa86lhHoKBCoGwQa4iwEeotAZ89io9rclnZ1Q50h0Ab9L7JCoDvORKB3CFQC1ea2IFA3id8EiEDT+MNf3dy88r//sXe/e32MBIEi0AQQqBsEGsIj0I9utnz3N90H3OsjRsJKQaAINAEE6qZ3+BiB7nEI9PM3X/nPq9UXf3Xz/e4j3vURZfgKz1sEikATQKBuEs+/IdAU3rv58eafz9/8TncT1Ls+oqQI9PT/IqiOZQQ6CgTqBoGG8J9E+vIdBDozCHQUCNQNAg3hF+jnb36vexrJuz6iINAjCHQUCNRNtzoEesAt0H958+ZvDj9/e0+RRF3WaytpgqHJlk/4FZ7/ay/P8LCaJ8cCCVZzgZ05Bfrezc0rf3+8NbVA46tl//D5rzwEWhIE6gaBnvAJ9Kv/83968+aV/6N7t3OPIM7gFy0dHi63zyW6N7V9gezCu2EX3k2ruvAbkl34DP7Q2Iff41sfAyDQAwh0HHkCnbvU5VQXKcbX2TiF1WXERzk/vumeRfKtjwGGBHqLQBFoEgjUDQINMUKg/dPwvvUxwLBAuz+MRnQsI9BxpFogeYqiLKa62PsRgQ7z1U/3u+6zCTS+WhAoAk0DgbppCzQ8HQJN4L39Zzjf632W07U+hkCgB+YQ6Mg/jSLa3A4E6gaBhnB9Fv7mz/+4+uqfb175WecR1/oYAoEemEmgY+Yl2twOBOqmUV10gCDQFD7efRvTK92T8JMIdLNKEOiWuQQ6Ymaize1AoG5aAo1Mh0CT+OKv1/r80a9793vWxxAI9Mg8Ah21Fy/a3A4E6gaBhpD/RvrBr6pDoIUFOsagos3tQKBuEGgIBGqgOZZ3r28GgY4wqGZzexCom1N18bGBQEfhWB+DpAu03IjXHMvzCdRvUM3m9iBQN02BxqZDoKNwrI9BhgTaeOhyBVrspY/9VJdmc3sQqBsEGgKBGmiOZQQ6EgTq5lhd6scCM+e+XJYh0MiKQaCnx0otA4GmTVGUZVQ3UAoCHUX++hgGgR6YV6C+GWo2tyf14zTpk5RkGdUh0A4I1EByLO9f3TwC9c5QsrkDCNTNobrUr5bMnftyQaAGkmMZgY4lU6AzG3QR1Q1VgkBHkb0+EkCge+YQ6OhLwiSbO4BA3SDQEAsRaHjNINDGg4WW4Z+hZHMHUr8R4zTRhGF6LKI6BNoFgRpIjuW5Bep7KxSJMRGpn0fMmqgYS6hucFQg0FHkro8Ehq6rad1fasRLjuV5Bep9KxSJMREI1M1RoAPTIdBR5K6PBBDonsNrQ6BuEKgbBBoCgRoojmUEOhoE6mZX3fBxHQQ6isz1kcLQdTUItPVooYXceQ+CKjZ3JPUrhU5TTRimxwKqm+rTWyUdNDcI1EBxLM8h0PFlKjZ3JPUbMfKmKsUCqkOgfRCogeJYRqCjQaBuEGgIBGqgOJYR6GgQqBsEGgKBGgiO5eNLm1GgjnkKNnci9TvZDiDQIwg0xGIEGlg3CLT9cJmFuOcp2NyJ1K8UOoBAjyDQEAsX6Pi3vIXgWEag40GgbrbVJfSBQEeRtz6SQKA75hBoZyYIFIEeQKAhzkqgpYa84FhGoOPJFei8BtWvDoEaIFADwbFcRaD5MxVs7kTqtwIfQaAHEGgIBGqgN5ZPL2w+gXpmqtdcg9TvZDuCQA8g0BDiAm19tjD+eHCafPTGMgItAAJ1g0BDIFADvbGMQAuAQN0g0BAI1EBvLA8JtMgr7ws0e6Z6zTVI/VbgIwj0wKa6lDYQ6Ciy1kcSCHTHHALtz+JcBZr6BAR6AIGGWLZAC+x0WuiNZQRaAATqBoGGQKAGcmO58boQqBsE6gaBhkCgBnJjGYGWAIG6QaAhliNQa+UgUGOKAgs53pM7V7nmmqT+XYojCPRAqkB9lZV00Nycl0ALDXm5sVxJoPlzlWuuSepXCh1BoAcQaAgEaiA3lucQaMohkkHkmmuCQN2sq0srA4GOIWd9pK0GBLoFgZYAgbpBoCFUBXrbXx+XK9Dmq5pZoJmzVWuuxf7jNAg0HwQaAoEaqI3lagLNnq1acy1SP494Yk6DqleHQE0WLdASF95YqI1lBFoEBOoGgYbQFmhrdSDQDQjUDQJ1g0BDnJlAywx5sbF8O4dA7RmcnUDzjuoi0D0INISsQG97q+OCBdq4MbdA8+Yr1lyb5IsZjyDQPatVYhUIdAwZjQ2tBgR6oqJAc+cr1txuJB1GEwJ1g0BDIFADsbGsIdCkJYg1d/TnNvx2PxSBekCgISQFul4LCPTIrYRA09Sj1Vwz/l3Ggbz+02dArboWCDTEggSadNXnWQq0eWt2gR5O5y1coLcIdAQINISqQHdrAoHeVRbo4f7btE1QreaamRHoGBBoiCUL1FpZCLTIUrr3H9fIAFrNNSOvf9xYAIG6QKAhzk2gRca81Fi+FRCosTJspJprR75Nt4D5/KkRq65NcnMIdAwZjQ2uBQS6p/OC6gg0dRFSzSHQYiDQEAjUQGosVxfo6Yze8DKkmmsnvr1FoG4QaAhZgRqH3RDo3fwC3V4SkbwMqea6wyf7EGhZgQ7MS6u6DgsU6OOrFz7s3/vs1auXEyZLB4Ea1BnL9pVC3TtD1Y193RGB3p6JQPP/xFNJgQ4tXau6Dgg0hKJAjyd+O2vjAgQ6fF3WRAINP/0UKkFAUhbo5s0XaEmD3g5sgkpV1wWBhkCgBrUEam0kCQg0YxlSFuiPl4oC7Q/nDlLVdVmgQG0QaOR27N4sqgnU2AqtLtCsiaQs0KuuokCHLwSTqq5Lcg8IdAwZjSWshEGXnKFAe5tJva2mugIdmkrJAsnVRedRKkzj/zZK1XXIOHqMQMeQ0VjCSrhMgXZeQO/V1BTo8FRKFkiuLmceyc8zh25sdkrVtdm8EVPTTS7Qx1fP/Wr7w/2jnfo+eOvh1dXVN37w4f7ON95/7erqa2+fzNiaYCPQ+3fXd3zzJ4f57Sf7dDPZg5d+mek8BGpQV6CtV4BA3ZQQqLfW3tDt/GugVF2T7dswubrJBfr06uqN7Q+fPNxsS96/e7Xn+Y1X1wL9082NtWT3ZuxMsBboS6/ubu/EeRDok8Nk38pz3pIEOnBVU/zuHCoLNHreBoGmIiRQ83djB6XqGuzehToCXRvwxe0PT64evL313rfWAvx0vdW5uXst0M3dn/7kaMbOBM829lzfsfHqdj6nyTYbn5+9m2tQBGpQW6B3DZWKCXRgMiELpFcXn0uBhSddyCBUXYPGl/knTu9YSJZkDluW2z34o07XP2zu3gj0jeZ03Qk2At0dBN0JeD/ZenN2N9nh7mSEBdp/C5y1QM0d9/6LqSrQwcmELJBeXd5cEp/WWp139s8thKprsH8ZQgJ9ujPcWnlvHG9szbk5Nrr/Z8POjN0J1gLdT7BX626yJ8enrad7MSeOoEAb9rhUgdonlLYg0ER0BBo/K3hAqLoGegJdi2+zjXlS3o7HB4EeTqp3T68/Pgj0xVVzgu3/m9bMPC1/fgItYND6Ar1r/i2fFgg0kTICdfbaXHMDp0IPCFV34lZPoGvDvdgS4eqzD/7xP3796iDQth+7EzQuY9oZ9fH+SECDtpkHQKAGAgK90xTo0HQ6FjCCzifQ2+aHQNIuHhGqrsEhq5JAn24Md9w1/+3Xm94zBNqeYL/9uuEJAh14vhsFgYaYRqDJz16KQK2cMws0eBx7OQK9VRTos1cfvN04lbS5xvNP//L3j22BdicIboFmHfhsoC3Q0CP2wwP3p4NAvRPKWMCKOatAw6dCA7OUqa7BMamSQNfOe/ngwf1FSqvGMdC2QLsTtATaPAbq/TySskAHHkGgjqePW/hiBGrGrCXQtHmqVNdEU6BPr1747W4P/iS+/dn1rkB7E+yvZlodVXrQ6OHipVyXIlADBOqdUMUC9jaeK52n2AGB2gcY8hczNWCPd1kAACAASURBVLeaAn326nP/486TJ9s9sY+B9ibYHO18Y/94+zrQ/XTHTzolgkANEKh3QhELBHaSZxbo7e7HJQv08JOUQNfSO1huv4f+wWtX208gBXfhjxNsTxf9Dx+uPn1rf0H96ZNIz/9k/fx/uMrcmT9DgY43aI2xnBoagQ4TOs89q0DvDgJNnKlGdS1UBfr0eKb82Wv7M+cv/cPWqT2BdidYC/Rfv9r80Hvvs/CZB0P1BBpZBa2HUj3rAIF6J9SwQOhKy7kE2lBn4MOvixDorapAG2eC7n/+9c13KP1ifyK9fxlTZ4LTtzH9ojXZ5tuYNtc7Hb6kKZlFCbT1GAJ1PX/ks5cg0FDG2QV6G3z2QgR6/FFLoEogUAME6p1QwQLBiD6BOprdP2PhAr1FoAkgUAME6p1QwQJKAg19fdUyBHr6Ob06zzgs6aC5QaAGCNQ7oYIFtASaPE+F6log0BQQqAEC9U6oYAEhgQa/P3UBAr1FoCkgUIMlCnTcq0agjvkNPmPhAm3cQKAhzlGgow16cQJNf+4FCjS72eP04S/wR6BNSjpobhCoQYWxnBwZgQ6xBIEa81SorgkCTUJOoNEVgEAR6CAItAS3CDQJBGqAQL1TKlhAR6BZ0yhU16AdEIGGKCrQEtzepj0Ymy46D03GRx4zh4zn6ndbPGHuDFOml6/RG1D+hRVmsVugqYdKPbAF6p1UYDMqHNC7BZpbLVugmZR00NwgUAME6p1UwAIItAgINA0BgbYPV8dXwOnRuEDHGRSBeicVsEB1gSZNrS7QWwSaxlkKdOwmKAL1TipgAQRagk4+BBoCgRogUO+kAhZAoCVAoInUF2jnE8OFBDrKoPOP5fS8CHSASQSa0y0CzaWkg+ZGQaDtyzujT0wU6MhNUATqnVTAAhMINK/btIl7UwlUd6L7K0NHoP9vFiXtZqMm0IH+0wU6xqCXJtCcpyLQMhOrC7R9G4GGqC7Q29vW184O1J8q0HGboAjUO62ABRBoARBoKgICbbY+VD8CRaBxIvnGCLTUMY7wZPWra4BAU1ET6MATMwQ6wqAI1DttfQtMItByB4nDk9WvrgECTaW2QG/3Ar1Naz95U3XUJigC9U5b3wIItAC9zQ8EGqK+QBv/DJefI1C/UBCod9r6FkCgBeiHQ6ABZAS63RBNXz0Zrs0HgXqnrW+BqQSaXBECzSbHMQi0vT4OfW/+Tej+TAWakRWBxplGoBkVIdBschyDQFvr47Yl0IzVkyJQt1EQqHfa+haoLdDUCZUF2n/rINAQ1QV6/CFNeE3hJk6aDwL1TlvfAksRaP9Ed06caem/BgQaQkWgqRuMWQL1KgWBeqetb4HJBOrdskydsH51RxBoOnUFejulQP0GRaDeietbYCKB+nfNUyesX90RBJpObYHmFp8j0LvEwwI9FinQEQY9I4HG0iHQRBBoOjICTSRLoF6DXphA8554sQI9XHDnDxCdsHp1R4w3DQINsTSB3iWO49PknhWa/5RxINBSTCbQ08CLt3UWAu3dhUBD1L4ONJvdCip+WV4LBOqduroFphbo4D4NAs1fYI5jRgr0/udfv7q6+uZPjnd88NbDq6sHL/3ycPv911s3Bzl7gXrW6NxjOSciAo0ysUBvb4faWr5ArV8R5yLQT9a23PL8r7a37x/tb1+99OH2jnd3tx68nZoHgRrMPJazDjMg0ChTCnQ969vBts5BoP37zkSga1++sNm4fP+1qxc3t5+9dvXgB79frT77+cOrFzYGfXr14Ier1aePrp77VWIeBGow71jOO0wbqc5rUASaOuvbQYH6jy1Vr26PORzPRKBPd5pcm/PV7Tbm48Pt1adbpa4F+8bu4d2/CSxOoMddqazp85hboDlTI9Aokwo0Yej5B2b16vaYr+BMBPpkt+G52qjz5c0O/WlD85OHa6U+e3V/x/bhJM5foI5VOsNYvm19C0AGCDTKtAIdWgIC1Rbo0/au+ZOmJh8Hb0RBoAYzCXR3VA2BFiQebvQu/OAili9QezxqCfS/pWAJdL1rvj3mueOww77juHu/Ou7hp4BADWYR6MGhmekQaIwpBZqyiHMQqHXvmQh0c6hzcxXTX24l2tZkc3/+tKs/CAI1mEegdwlXFfZBoDEQ6FiWIFD3Lvx6q/P9145XLR2PeG5pCPTpOV/GdJdwKrQ/fR6zCdRBrDrnTBFosUUsT6CdFIHf6Gcj0A0fbC6mX9sytAX69OGD1HPwFyHQ/HV6WQLNfBYC9T8am7SaQG/bN82pMqrzXPWSQQGBrvn01auXQ8dAn2RsfyJQk+ULdMItdATqfzQ2KQJNYoxAG5ucW12aZ+HfzfLnQgVacKfT4hwEOtmFsgjU/2hsUgmBhsbNeQi0scm5FWjvOtD1JI8Pn/JMBIEaIFDv5Jcu0BFb/iICtac6D4GuNzkPxny8Pc++tuX+a0M+3X+483HjYqYkFijQ7HPXCLRolNj0CNQ9JwWBBofNmQh0cx3oD9eC/PSt3X76epP0+Fn47Ybnk1x/XoRAs9fpUgV6misCNUCgZoiWQANTnYlA99eBbr5uabcvf/9W69uY1oI9kHohKAI1WLxAsxo6I4HGX0oZgUYXgkC1Bbq633zf59XXTh9Han0f6NMrBGo/IW8BCNQ7PQJ1z0hAoOFRczYCLQ4CNUCg3ukRqHtG9QSacPEbAg2xRIFmHeHbPyFr8osSaHYSBOoNEJ0YgSaBQDPXhwUCHZgrArUQFej+HwSaBALNXB8Wyxeo259JAs26UnZBAh1c7wsV6PZfBJoEAs1cHxYIND5fBGqCQM0MCHQMCxWo8wmJT0Sg3idcuEDzujysLASaAQLNXB9laP+yHwKBep8wuUDjYZcl0N3kh3WFQJNAoJnrowztX/ZDIFDvE+oKdOClSAr0VkegkfQINMRlCTRx7S5coPv35VRR6go0lnaRAj08DYEmgUAz10cZDmJBoOOj1BRoPC0CzaY5VhCog4sSaOraXa5Aj2+I5AXkJ6km0MHXtUCB3iJQBHoko7HskkfSGqtDIFDvM2YQqP8iIkmBHp+GQJNAoJnroxCHo2cIdHSSqgKNLn15Ar1FoHcI9EhGY9klj+Sw5XIBAk3f0vYlQaDeAP3JG+pCoEkg0Mz1UQgEWixJbYG6/TW5QHO71BJodL0i0ACXI9D2v1EQqPcp0wt0xAZgqVEXXEy+QBs/INAkEGjm+ihNyvpdsEAPx9XOWaBef8kJtPXEKm+J5lhBoB4QqMEZCDR5CcsR6OBOBAJ1LRiBjgGBGixcoDlL8ARBoM4A0TnWE+jwsREEGgSBGkyezu9PBHqOAt08E4EmgUAz10dpEOjoJJUFGlw+AvUs9w6BjuHiBJqygs9YoN27EeiIILkBorOsLdBoeAQaAoEaLFugsUX0vs4IgY4IkhsgOksEmgQCzVwfxRl8Hy5boLFF3Pa/D+6MBDr4UhCotdw7BDqGixZoaFWfqUC39lysQE9LVRXoiLW6fi4CTQKBZq6P4lysQM0r7BHomCSZAaLzRKBJINDM9VGe41mWixOo8QACHZMkM0B0nvO9JRo5G2MCgbq4YIGGV/VZCtQ8u+QKgkDz7k+b55wC7VaJQN1crEBjY+YcBWqfgkGgo5JkBojOs4ZAm79UL0Ggz169evn443O/2v30wVsPr64evPTLw0Tvv966OcClCjR62OcsBWo+gEBHJckM4JlpeW5NgcaXfz4CffD24cedQO8fXe156cPtA+/ubh2mG+JiBXr8yeAMBRrQzxkJdPilINDdkvp7Ixck0KsXDz9uBfrstasHP/j9avXZzx9evbAx6NOrBz9crT59dHXYQB3gAgV6Gi6XI9DmrdDPyVQRaP/MR3iCAAh0v6ALFuiDr1+9sf9xa8jHO22u+fS1jVvXG6Rv7B7eTzfEpQr08IPJ2Qk0eAOBjouSmcAx0+I0j11dnkCf+78e7jYtdwL95OFpQ/OTh+vd9uOh0cfHo6VxLlOg5hnpE+cn0NAjviDhZ12EQN0HYR3zLM+FC/RXT3Y78TtTPmlq8nHwRoQLFejxJ3OCqdONebN4BJq2O58OAvUFiM9zHoPeTi1QRw85jtlo8W9TCAl0v5O+Fehhh33H0+Pu/HZnP+0sEgI1KJ6u8xn0mQUaPJ+EQEdnyQowMNNZFNo6+N94I1yMQPe77dsf25ps7s8/OZxsGuIyBdr/qcU0Ah30dhL5Au0tbfD1p8+7yywCNZef8FK0BbqaxaC3QYFGn6Yl0FG78Ju98xePAm2ea28I9CmXMSUxn0Bbv+QR6LhlnqdAZ9kIbZ89vUyBbrc7o1ugTx8+SDsHf+kCDazsSQR6Z4xbBxcq0PBFBZH7OsgLdHqDdkbgZQp0e7Azdgz0SfL2JwJFoA5axyNb80CgblYlZjJAdx/oQgW6OcUeOQv/boY/0wR6/798ODzRCoEOLebcBNo5tHuHQEewKjKXOAj0cBHog//Vvg50LbvHV8+nfQhpS5JAn/3btDlmNJbb8UScr0B7b5a0h7Jmfdv7ilEE6qaCQJu/SS9KoOu99a893H8S6fn914bsPonU/GxSEgjUAIEmzdqYDQJ1g0CTKCPQtSZ3H3a/f3T6LPx2w/NJnj9DAj3stD/7d9tP3J+tQO21jUBTZt08EnpM55pf8iKtG8G7ekwr0LHmm1Wgd51dh6Glnp1AP3m4/7aQ+7da38a0+bqRPWkXggYEelDm7l8EWmYhagL15tgL1FjWVOu1nRSBOgkKdIizE+h6S9P8PtCnVwg0i1kF2tv3dVBQoO5rZvrvvsMNBOrmEG5Kg166QCfAJdA//PXNzSs/+nXvWRmN5XY8FRcp0O1dI6453D3dWhoCdYNAkzgHgf7zzZZXftZ9VkZjuR1PxcUKdMw127f9756YVqC3+gIdfQk8Ak1iaQL9N//pH//xH//rf9cU6Mc3r/zn1eqLn9585zedZ2U0ltvxZFir+wIEOur9fnt713v2bn6TCTR2M3BXj4kFOnKmCDSJpQl0d1Kq+ZH7r3568zebf798Z/dvg4zGcjuejIsVqD+C+XQEOnKm8wrUOgwTAYGGGNyF/8Xvfve7D5q78F++s9/yfO/mx51nZTSW2/FkVBDoqLdIKYGOiGA+va5Ak15PuVHnNHgUBJrE4gQaPguPQLOXoSLQkYS3wKZZr11hCwp0/LeAHMNNaFAEWhy/QL9853gW6dt7pgg4Nbe3cy5j+9Mci2wsZebFzTHv4Tumpb+4ggEmfC2NWW9+nGZJ066L8xHoRzffP/y4ZIHO8N7rDNuZjTaXW+Z536feMS3nIdCJFoRAV41PND0XEujH53EZk7nHUThdZ8dp5l34KY+p9ZY3yXrt7x4P32Ex4S58ge/xnHkXPu9EIrvwIUKfhf+Pf7rj328/INoX6MdvvtI9B49Ah5eAQL1zjt9TX6Cj5zmDQFtzRqBFcH4b00fG9icCHV4CAvXOOXpP2mtEoAi0OD6B/rPpTwQ6uAQE6p1z9J6zEuh0awyBlsfzjfRfvXfz3e6HkLZMsj6mBoEWYrOgKdZr8Kr98G2b6QRa4k8ZIdAkFinQDu/dfO+P5gOTrI+pQaCFmE6gg3fVF+j4eSLQJM5AoB+F/IlAh5eQd/2yAQI17kKgSbRnjEBLEBeo9dfkvnzn5sD3Ow9Nsj4mp7/CEaiHiQQa/txo+LYNAkWgxYkL1L4AFIH6549APbMduq+yQIv8NXcEmsTyBRphkvUxOQi0DJcs0ALzbISbapUh0PKEBbqR51ag929946Vz/bvwGxBoIdZLQqBuEGgSyxPo/aOrbyT+qc9J1sfknKlAD4tZuEDNtzkCddEVaPozEWiIYYE+fW7976tvpMxskvUxOXMLdNzb4/IEmnBnXYEWOQQ6v0BzQKAhhgX6eOPOJ0l/43OS9TE5swo07/I7AwTavzPxJRYcde0LK4o0jECTWJxA7//i7fWNT/77lH34SdbH5CDQQkwh0EBbrp3RaQRayJ8INI0FCfTf/KfNX5PL+cvwk6yPyUGgpbi9nUCgCXdXFmiZWTbDTbTOEGh5IgJ9dft1oOcv0P4aL5quf83grAKd0Z8XKdBi/SLQJBYk0H/7i81fk0OgZeeOQDNnmXB3RYGW2oGfQ6Aj5opAQ3AMFIEW4/IEWs6fCDSNxQl0dxb+6RmfhUegpbhEgRabJQJNYnkCffrCh6v7R2d8Hei8Ah270aIs0PILC81QRKAlXy8CTWK0QD946+HV1YOXfhm+IwtToLs/KffcTqDPXn3wpw+fS/pM/CTrY3oQaCkuTKBFX24r3CRrbSaBeuaezkiB3j/a/7XMq5e7dyR+Xr2DKdDdn5T79x/uzh19+trV82l6zmhswtWRDQItxaUJtNj87hBoIuMEut40/NoP16L87N29QZ+9dvXgB79f3/Hzh4mfV+/AtzEh0HJclkDLvloEmsQ4gT4+WvLJ7i+2n+5YbycmnejpgEDv+iMLgTqpI9DUpRYWaOEXi0CTGCXQT07HIte77i+37lj//ODtnCQ78r+RPkJGYxOujnymFGhv1J63QMsuLTg7CYEWm9uWdrgpVhsCfXw48rnms43anjTuaD2ajOePygXJaGzC1ZEPAi1FYYMqC7R0sQg0iY0Wr1MwBLre6nwjcsdTz1FQBHo3u0BHzU9boKuyBpUWaLGZ7UCgSYwR6LNXOzvp7Ts+SbzYqAUCvZtZoCMRF2jZbVBhgRbvFYEmMWYX3hBoU5kI1AsCLcWq7F68skCLzWsPAk1ijEDvH7EFOgkItBSru5Jyicyo+VClk0iF6YSbYAkIlGOg04BAS7HaLbLQMnUFOgEINIkxAl09aVzq+fTqWx9yFr4MZyzQef25b66UQRFoURBocyf98UamU18HmklGYxOuDgedoYVAvawaix4PAi3JmDmeiUAbHzz67dVWl4+PH1Of5JNImWQ0NuHqcDCdQMufrEWgnYeSF6Y26tog0CTGCfTwWfhP39p/Fv7+0emz8M/nn0JCoDvOUqBTfN5wiKNAiyz2kgU638diUzgXgW62MzvfxvTWBN/G5CWjsQlXhwMEWohDuCKLjc0EgWaDQLe8//r03wfqJaOxCVeHAwRaCATqBoEmMVqghUGgGxBoIRCoGwSaBALdNTbh6nBQVKCtA4AXK9ACy71sgRZfdQh0ChDohtICPc3vQgVaZLkItCgIdAoQ6Jb24Cog0NvjjVHz6nM5Ao3OAoFmg0CnAIFuKSvQg0Qn+M6e5Qh09IIRaNkFINApQKBbSgv0bip/LkWgBRaMQMsuAIFOAQLdUlygk4FAuw+eq0BLrzsEOgUIdAsCLUNToGOXnCjQ9OXIjboWCDQJBLprbMLV4QGBlqERbuySB57vOE0nN+paINAkEOiusQlXhwcEWgYE6gaBJoFAd41NuDo8INAyIFA3CDQJBLprbMLV4aF9xG5UuomVlSfQmf3ZFui4ZSPQsmtv1MwQaAgEugOBFqEZDoFmYYUrufoQ6CQg0B0ItAgI1I0ZruD6Q6CTgEB3INAitAU6auEIdAMC7YBAd41NuDpctN7tCNRLKxwCzSEg0GIrEIFOAgLdg0BLgEDdBMIVW4MIdBIQ6B4EWgIE6iYUrtQqRKCTgED3NPfhEaiX+QWasRDBUdcgGA6BNkGgu8YmXB1OEGgBOgIds3QEuqfQOkSgk4BADyDQArTDjVn60HMvR6CFNkER6CQg0AOFBDq1snKqm+QLSaMgUDcRgRZZiQh0EhDogYZsEKgXBOomEg6BnkCgu8YmXB1eEOh4ugL1Lx6BnkCgJxDorrEJV4cXBDqeTrhJBbqb4iIEWmItItBJQKBHTrZBoF7mE+jhxV2CQItsgiLQSUCgJxDoaGYU6P7lXYZAC6xGBDoJCPQEAh3NrAK9y/zDp5qj7kA03PjVOG4kINAQCPTEOQp0uiAmPYG6A6Q9M2sBmqPuQFygo1ckAt3zwVsPr64evPTLw+33X1vf/MGHXuch0BPHdyMC9dINN7VAs9AcdQfi4RDonpECvX90teelnTOf7G49/yun8xBoAwQ6FgTqBoEmMU6gz15bb23+frX67OcPr17YGPSThw9+uFp9+trVi07nIdAGBQQ6ubIuRKBTJBcddXsGBDq2DwS64fFOm6ujMx9fvby59cnD55yboAi0AQIdS1+gzgQItAMC3TFKoE1Prrc93z4+8OxVBFqC/ShDoF564RBoKkMCHVkIAl1tDni+fLrxuHHjk4cvOE8jIdAWu2GGQL0gUDcINImNFv8kBUOg94+u3jjdenrcnV/99mHzgSwQaBsEOgoE6mYo3MhGEOhmR72x137an398dfXgJ17nIdA223GGQL0gUDcINIkxu/DtI50Hgd7/xTceXj34M6fzEGiHzUBbHX7wPX1SFidQXwQE2gWBbhknUHMLdM377n14BNplPdJWd+6PQSLQXgbXjBBoFwS6ZYxAg8dAOzdyQKA9NgLN/JR148kItJvBNSME2mNcJQh0FTkL7z8Nj0B73N6ucr/np/nk4nnaIFA30qMOgaYxSqC960CP26QItCD53zTZeGrxNB2WJ1CZY8naow6BJjFKoOutzuf33yJy/CTSi/sHnJ/lRKAG2d913nnmlCxNoEIn47RH3bQCHdnnuQh0vcV5/Cz89vtDPnl49a0PV/fvXjVPL+WAQA326RyDDoEaIRzzmSS49qhDoEmME+jq/q3OtzE93d16wIX0BTkfgU6XwwaBuhkON6YUBHqg+32gn77eupkLAjU4F4HOjylQlUMhi6uuAwJd8Y30h8YmXB3jQaBerHAINAkEmgQC3TU24eoYDwL1gkDdINAkEOiusQlXx3gQqBdboCI9Lq+6Ngh0hUAPjU24OsZzSJc/6hCoAQJNISHciFYQ6EQgUAME6gWBuplUoGP7RKAhEKiBW6AzXDekXR0CdYNAk0Cgu8YmXB3jQaBeAgLV2JJfYHVtECgCPTQ24eoYDwL1YodDoAkg0CQQ6K6xCVfHeBCol0ICnabHJVbXxt0LAp2KogI9O25vp53+QrilxzK4ezmfQs9aoBm/cib8fTaeY7rcX9xsgdp3a/S4yOpasAWKQPeNTbg6xoNAvSBQN1MKdHSfCDQEAjVAoF4QqJsMgWZf1oBAJwOBGiBQL0GB5hWDQAPs/1QCAkWgygQFOjQOEWjgfgQ6SKpAPX/vEIFOBgI1OKVrj7yhgTvHFxhrV4dA3SQKdP/3DmfuE4GGQKAGAYFuRm70eQg0LNCsahBogMPGJwJFoMLYAt38HB+JCDQYDoEOkSrQ/b9Z80agk4FADQIC7d7RA4EiUDdZ4ebeokegIRCogSnQw+/+yPMQaJZAw6dDEOgQWQ2NrxOBhkCgBpZADz/FBiMCzRHo7W3IoBP1uNDqTBAoAtWlka7vTQQaIRyu103kNxICHSRrHx6BTgcCNegJ9La/K2+BQCPhupfU3nZ/MB4ry2Krs0CgCFSWjkA7O5rh4YhAYwK9tW8h0B3ZAk0vCYFOBwI1aAu0d5wuOB4RaCzcrX0Dge7IDYdAEagqLYH2f9WHxuMc/hSvLirQwFZ8vzYEmgACRaCqdATafRiBBomGC2x1ItAt+QJNbalAnQg0BAI1GEgXGroIdECg9nkjBLolOxwCRaCiDKVDoCHi4Q4fQxw6pIxAU0CgCFQUBOplQKC3d8ZBEQS6xSHQxJoQqMH9o5e7dz179Y185yFQAwTqZejgR9oxZQSaBALNFejemk+f+9VRoHtrPnnhw6NAP3l4dWDYqAjUYFigM36Cu4N2dcNHjxOuWpqqx0VXZ4BApxHokZRNUgRqMJgOgQZwbbsj0A0egaYVhUAPRATa2OBkC3QsCNSLKxwC3eAIl/i3PRDogftHOy9uBbr9Zy3Q3V3NXfh/9XZ6HgRqkCDQ+b5DqIN2dQjUjSdckkFL1Kkl0NsU/LvwCHQsw+kQqI0vXPe6UASaTIJCEeiR7F34FwfzIFADBOqljECLROlzjtUlGPT8BFpmF374JFIKCNQAgXpBoG7c4RBoskAbnATaPgZ6cOyB9f1REKhBikBn+w6hDtrVIVA3IwQaLwyBJnLaAn26O72UskGKQA0S0iFQkwICnewQ6FlWtwGBpgv0sMG5JvJJJAQ6DgTqxX0gz/65LGdZ3R0CdW2BNj7Kef/+6xuhfvMn+731p6cdeK4DdZEk0Lk+wd1BuzoE6maMQGOVFenznAX67LXnf7FW5/0Hr3WPd/JJJCcp6eb6AHcX7eoQqJsR4RBoskCNXfgnB28enMoW6FgQqJfxAp3uEOh5VrfB7mx/LwJtYmxU9gW6OQKaCgI1QKBeSgi0UJQ+Z1ndlpBAb0OP5XLOAu3twiPQsaQJdKYPIHbQrs4b7lQeAnUQ+GjxVqEItEljF/6oychJJD6J5CIpHQI1QKBuRoULfLDj1v7+wHzORqDFQaAGCNTLaIFOeAj0TKvbEvxkHAKdGARqgEC9FBBoqSh9zrO6LeFPxpUpFIGGQKAGaekG/7TPJGhXh0DdjAs38Qc7EGgIBGqQmG6eT3B30K5u9DdiIFAf/U3Qok0i0BAI1CBVoLehGxOiXd2Ij9Ps/o9AnSBQBCpDajoE2mXsB7onbfFcq9uCQBGoDMkCneUTiG20qxv7eUQE6gWBIlAZktMh0A6jrga/Q6B+pv1gBwINgUAN0gU6y0cQW2hXN/LziJMeAj3j6jYgUASqQno6BNpm3MWME5d4xtXdTXxVHQINgUANMgQ6x0cQW2hXN/ZqcATqBoEiUBUy0iHQFqUvZizKOVfXK+9cBaoGAjXIEegMF4C30K6u9Knkopx1ddP+aT4EGgKBGuSku71t/jM92tVph9NON3YGCLQGCNQAgXrRDqedbuwMEGgNEKgBAvWiHU473dgZtA6CFh6PCDQEAjXIE+j0n0Fsol2ddjjtdKPngEArgEANstIh0Aba4bTTjZ4DAq0AAjXIFOjkn0Fstl5ryQAAIABJREFUol2ddjjtdKPngEArgEAN8tIh0BPa4bTTjZ5D8yAoAp0JBGqQL9DZ/ClenXY47XTjZ4FA5weBGuQKdOoPcTfRrk47nHa68bOY7oPFCDQEAjXITIdAj2iH0043fhYIdH4QqEG2QCf+EHcT7eq0w2mnGz+L0zBEoHOBQA1y0yHQA9rhtNMVmAcCnR0EaoBAvWiH005XYB4IdHYQqAEC9aIdTjtdgXkg0NlBoAbZ6RDoHu1w2ukKzOMwDosPRwQaAoEaOAQ6RQwT7eq0w2mnKzGTqb6ZAYGGQKAGyum0q9MOp52uyFwm+mAxAg2BQA2U02lXpx1OO12Z2dxO8rkOBBoCgRoop9OuTjucdrpC87md4rJkBBoCgRoop9OuTjucdrpic0KgM4JADZTTaVenHU47XblZlT+ni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r0C/fOf7/TszGptwdYxHOZ12ddrhtNPVDhADgYbwCvS9GwRaBe3qtMNpp6sdIAYCDeET6Ffv3SDQOmhXpx1OO13tADEQaAiXQP/wVzcItBLa1WmH005XO0AMBBrCI9CPbm7+/F8QaB20q9MOp52udoAYCDSES6Df/fvVxwi0DtrVaYfTTlc7QAwEGsJ7Eqkl0G/vKREIAGApIFAAACdFBHogY5t9wh2C8Sin065OO5x2utoBYrALHwKBGiin065OO5x2utoBYiDQEAjUQDmddnXa4bTT1Q4QA4GGQKAGyum0q9MOp52udoAYCDQEAjVQTqddnXY47XS1A8RAoCEQqIFyOu3qtMNpp6sdIAYCDYFADZTTaVenHU47Xe0AMRBoCARqoJxOuzrtcNrpageIgUBDIFAD5XTa1WmH005XO0AMBBqCb6Q3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XEa66+vr6YKYnE11nrkvFwRqoJxOuzrtcAjUCwINgUANlNMZ1c3+Xg+j3BwC9YNAQyBQA+V0pkBlDKrcHAL1g0BDIFAD5XQI1E3GqLu+nr3Uc6nONfflgkANlNMhUDdZAp39wMi5VOea+3JBoAbK6frVzb+xFEa5OQTqB4GGQKAGyukQqBsE6gaBhkCgBsrpLIHqnIdXbi5boPOWei7Vuea+XOoKVOaN30Z5LCNQN+kDdCtPBHoCgYZAoAbKY7nX8jUCTSRHoHcItAkCDYFADZTHsiFQoR6Vm0OgfhBoCARqoDyWEaibgQHaKHEv0FlbXXJ1o+e+XBCogfJYRqBu4gO0cTHD/icEegSBhqgtUJV3fgvlsdxt+brG7mYQ5ebiFtgeSj7+3PxnJpZb3eimSjpobipfxqTyxm8jOpa3XfUFevp/fUSb2zEg0FOLR4HO2epyqxvdVEkHzQ0CNdAcy7tRikDdxAbovsbmjZlbXWx1dwi0FPnrQ+WN30ZyLO93MRGom8gAbR31vEagXYYFOqaqkg6am+oCFXnnt5Acy/tdzH11x9q6Aq1bqGRzB8ID9KTM3a3j3ZNnOrHQ6raMvBS5pIPmpvZHORFoIrtzRYfqGhtJPYHWbFSxuSPBAXrdVmb3bPw8LLO6HdsDyGPmvlwQqIHgWD56clvd6Td+b2+z/6bHAntCA7RZWfuShsHqCnarWd3+BQ5dAXY3qoqSDpobBGogMJa7HjzuYu4Eetfdd29skXYrnXM7SqC5MIEB2uqnfVXtUHPBah2Va1a3f4Wt6nqvrXUGzkFJB82NlkCvj7hXRgkExnKnhJMfN9U1BmxfoL2RjED3BAXautXsa6C58EB1dK5Z3XX/2o/QPo5/mJV00NzUF2hj37OJd2WUoP5Y7pTQ+GldXWPvvXvC2PgaoVnbrN9cBHuAdjf1Wzv0AwINTnBGAu1e+2GcMBr7wYOSDpqb2gJtHbxrjtzLPhWyP6rU/3Wy3gRtfmCme8LY2BZIPcBfpPD6zUUwB2j8iEd0GF6HvzT0rAR63X7D3hn7OKeHPJR00NzICDS2ITA39cfy8YLE3ub49ap1xt2+nKkn0OEuy/Rdv7kI1gC19ke77QWInTo5J4EeT10e7+jt43R/yKSkg+ZGR6CdSWoatPpYjrz2zgZSW6CH271t+cEqjR0zD9Wbi2ELdOCuiEADz9/dfR4CPfxabgi0cX9rotOD2ZR00NwICDQ0EOsZtPpYjrzylf3Lv7Nl0D2MN1hlZGsqh+rNxVj1X+DwSw5OESvW8+tIsrrDL+TeRwcDAvWNoJIOmpvqAo1cA3GxAo396ghfzNg+I9eZ1UCV4ZWQR+3mohg7NQmvOCjQwzzNJZ2ZQK+73z8ZOFCMQEeR0Vin/uAv8irMN5aD778gcYGebnZmFa9y7GnUU7qxM5iQ683h4+6R9pSnRe++CIEaG572tQoIdBQZjXXWUaB4BNojVaDd93fHHHfmzdEGlbTAnt0VYIkHOJsTRVfRZQh01T+dae63+wZQSQfNTVGButgcod78F3qsdbN1x3XoacvBfAm+13Xdbmf38+muWHOnW8tvNEi3kFXyq+1N1WzanMd2Yzc3oCDNl3nde/f1JloZXZ07Clug1+Etgfbp5O4lkVOdZpptY8B+BdFXFftGjP75pcDe1XVws2Fko5KbUVuuj18jkH3Ko9tr5zMOgfP4uU0qVnd8DeYFDN2JejdSKemguakv0PgFS82B2jnRvN1PmkShswrUODNcRKDdE+udH0MeOVuB9r7IKv2lXndpP9j94VIEah4FRqAjyGistSIipR9Pb3TH6UGnUxh0RoEa77P4K0r4TrbmzK2DVnetU+4hH7gQskD/dNHhq1TzT5mF5NmcTf+a3Ly8QtUdiQq0+/391q00SjpobtQFerhcubcv2hi39sAewXkItPvbpfMrqPWLKHnxA+hYwHjtnT9lWGjEHC9kvjyBXremOdybv5iSDpobCYHGJu3vqHeGZ3jbwM1cY/l6WoGGNi6bWw7Ws2KLH0DGAu0D67sX2f47CMXGy0HHnZ2k8xeo/VksBOono7H0dvtu7O6bBibzM59AjffZwKvI+gvd/eKad5o9jjOLjAU6R3nbAr2LnrjMXtRBl2cn0NNLyBFofrElHTQ3+gI1t9GstVROofMKNO83eFZ1vQW2FxAoLHZOb0jvvlzFaSnsELr9AeLCAm0tr/lPKirVNRgUqPmLAoG6yWgsu+QWgbFZak9+prF8bQ3AofzjBNrZ5A31GJnBIgR6UNj+xj5z/wPEhRZ23T4ccjECtb9BIb/akg6am2UKNEiZw6GzCfT0/9OdA08aV13armuwv8FqRSzQ2hQcOJBXYGm2OS9BoIW+w2vBnJlAN4w3aIl0CREsgQ4+bWR1adWEJhqsdsJfjFlTH364S7DAaI7hFi/QzvbHcHUI9AwFepf7futRRqBDEU7XvzTvHJrv6KMfaVOFjpEMXSOQHyiJ1mVsQ802zx41p55BoM1ficsTaOeClsYLiPxBUwRajozGxrceJXm9miNgLoG2/+3+bDN5dfsc9tml8B+x2DH1TvIhRXzqwBOnE2jrJ2MDrv+MaQbdSFpb7kkCHbupcpj7cjlTgab++rf3SQsJNHFDqSXQwfnOI1D7jTF8ec6EAr1u/DwwceDGTKNuWKCTDbqRdJIj0ATOVaBJBr22r2QvMZaHrzTsHjnb/Tw445kEar0zzKsG2ky3jdcSaCxC+ME5BHqdINDpfmuPo5EqWaBFLqct6aC5OWOB7q8sCa/h6/14701RRKBDDm8aoXdfmLkEavRiHbPtME241qGDgeOwkcdm+rWdINCJBt1IWodJ7hIFWoKSDpqbsxVo94i4+fj+h+5DhQQa96GlzYRf57MJ9K7XX8LJkakE2lx69DhsNJyGQANDQ0qg3Ss8EWiI8xXocU/JPpp33dik6W1qlVj40IwMgaYcdphPoF2DXjcUFqIXrsQxsuu2QO9iRUWPL8yz3xPYoTgNx9P/W+kmDzdAK1JnOx+BhjhjgR6xDua1T+v2Hs6YubmV276gxZqvteOesth5q9tw3X0xGQIdOmCZGGA/q7uOTEOThsLNtN9jpjntEAW24wUE2rqFQJO4CIH2BXkdeXzz9xhyZm4Z9LjVFlyu8WOSauYXaO9YcbJA908cv/jTYuPHYeMN1hTo6ZB8aGWrCfQagaZwCQLtfbdufIvz2voD4sFZ2+8H827rgOJp+YmbahUE2t1kjyRthYscQslbeOPf6HHYgSVVFGhwH+U02So05Ux0F4xAk7gMgXY0NvD4eiynDuLA8S5zr7x5fKz9+32/gacr0M6ueJpATxtbkZkmLfr0Q/jEXzTWPtxMR94bPxt3hh5cHW5UUmh0swKBhrgIgd51bdV7uD3oV6lbTa35mjPsvp2Ou6C9TdPEd00dgXY7CsVtfd/RwC7/dZvwghs/NWUaS2iHm1+gkZ2L0++ClkCD7RbUatrme/M2Ag1xGQK962is93B7Q3KVOlw7W67Wz529uP1mVG9vKfntUUugLa4Ntg+smlOcJrfn0Z6RtZDjdKelNp9tTR5hJoG2bkR+OxwEuk++Ot3n+vWQEzF7+x2BhrgUgcZ2plpv0s3/VneBN33waZ1b9m7cIUAvQ86bQ0KgG0yDrhoPNie1nh67eZx/d4uu82NUqV3qHT4OPHL4f0Ogrcc6symWaGgvrA8CDXEhAr1rv8+NRw8/bP6/ukt5PxpHjaxHuu+Jke8EGYF2aGxG9V/jwGFn4xmnndlre6L9lvxxioRWxarb75IcfmoPul4/5TZBT0eS2mliz0GgIS5FoHcxf3b3tVobA5E59u6xHjpteebEDSJmgRPb9lbHnzoP9qbuP926HRPofn0d/z+YUK2648bn3VGgjQcDkxZZakL/bRBoiIsRaJy2XhuHozoTtO4x5nKcuHlvaHIXctUd2fSzMg9RxDbWG89u305YWuPHlHrVqjvF3gs0eNjjePi8xFL7sx+eOQINgUANjidEj/QPAJgj7toancm7mGnZhKuLbOUP7dJHDiinLTdhMrnqrpu/cVedkvrH0UcNof6RpE6U6LMRaAgEanC4JO94R3/TMngwtfPMw81iR7Ckq4sdIwndsO8sdcakiVx1rTNgXYE2rxw5TjRiSd2h2RjTw1vwCDQEAjU4nAo53tEYdQNHNM2tzXIHsNSrC4dr7K4OnMjb3Siba4tcda2LCnoXH/euLwgXN+C/xv7TtXEvAh0BAjU4nku+6/xwGMTh8WZubSYeo0vLJl1dXKDxN6t16UJRlKvbCrR3X6euwJb7cLGHQds9ip88LhFoCARqcLqasfnP4b74FSXX1lV25fwpXl003MCmzpApRqNc3eYbbKxhM3jcvblhb/bbuMs/DBFoCARqcPo8TeP/x/sGfm1bDyPQFBoCHZ/EQLm6tG3BmB2Pt9v3ldn5QaAhEKhB4wOJd/1ROzQi7e2EIsHu1KsrI9BpNkC1q3MJ1LRjZ6+/SJcINAQCNTilu75zbA5N9P7foV3dSIEeDtUVStNBurqkF93f3hyYrlSXCDQEAjVoCDT+F8wqoF3duHBJJ4T9nEF1vcPxwelKXnuPQMMgUAPzS9lE0K6ugEALJTE4g+raO+eRrq6HTnbmgUBDIFCD1tcCV0tho12ddjjtdElTHbU5+Lum6G8jBBoCgRoop9OuTjucdrq0yXZaTJFjya15BBoCgRoop9OuTjucdrrUCac9UGyDQEMgUAPldNrVaYfTTpc85ez6RKB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T6J/27hNL1qFyd0VYT5eZqVzeAdjgEGuBiBGq88//kQPcB5bFc0wKBupqPtZg53hAI1A0CDXEZAu28oYfe6prv/x3VLGAZcphKYU2EBGq0s7qL/EqvDQIN4RLoV3/35s3Nj37duz+jsQlXx13qm314at8CJ3lJB6pWF5lin86YVXhRgZ+nopZA00bjMHXSb0GgITwC/fKdmw3f+U33gYzGCtafPPTCI7Ez+ep059ilF3ydO6zq/jbj+Vlv2exX0g2XNteEBZRodh6B5pQZfE056yA4wZ/0p/K+KAQawiPQ926+9+vVFz+9+d4fOw9kNNa/72+b7O5KGovJAy1jhd7lLr/19JGB/uRvEzhN3r1jd9NdXXf2vubibSS0mPmE1k3jJdjVdR4Yaju7y/7LyquuX2R2u6nJ7UVmjcARo2bBOAT6+Zvbbc8v33nlZ51HMhpLXbEJpL0Hkt4irRGRFnDglc71muZty2C/Yu0ah+oZbqpYsxkN+Z5+FzJKv60Wq+HSwkscLiW/tNbqNe7q08+TRgmR1cIh0I9uvr//98edRzIaS1qfaW/aJkPPqEXOwC1Cc+FD3RgraPJCLLLWffsZxgzqdjoNA6GCT3DN2U2OO/c6WC4Ogb538zfbfz/ei/RERmO7f/+bDK3RZNxVhOQ0jlE7US/JBF+uu60co5ccTt5OGzEPUYJrP/xKhh6flEAPxyrSxiACjfLVT/e77p+/eTgI+u092fPKHdsAoE62BpZMXYGeP5c7svLIf4PKvXPdUaZ6DTmdKhS4SEYJtHshU/YuvCjK6bSr0w6nna52gBhcxhSiyBbogYzGJlwd41FOp12ddjjtdLUDxECgIRCogXI67eq0w2mnqx0gBgINUfcsvCjK6bSr0w6nna52gBgINITrOtAft/49kdHYhKtjPMrptKvTDqedrnaAGAg0RN1PIominE67Ou1w2ulqB4iBQEM4BPrVT2++O8Fn4YVQTqddnXY47XS1A8RAoCE8Xybyhda3MZVHOZ12ddrhtNPVDhADgYZwfR/oF3+39uePutufCHQOtKvTDqedrnaAGAg0xGV8I30m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GKCjSZb3+7ymLPAapzQ3VuqC4EAl0YVOeG6txQXQgEujCozg3VuaG6EAh0YVCdG6pzQ3UhEOjCoDo3VOeG6kIg0IVBdW6ozg3VhUCgC4Pq3FCdG6oLgUAXBtW5oTo3VBeijkABAM4ABAoA4ASBAgA4QaAAAE4QKACAEwQKAOAEgQIAOEGgAABOKgj0q7978+bmR7+ef8EL5st3brZ85zebWzSYypfvfH//U6szChzmWB1jL8b8At2vj93qgDQ+f7MxiGkwmfdu2hbYdUaBCRyrY+zFmF+g791879erL356870/zr7o5fLxYTRvoMFEvnrv5tBbqzMKHKRRHWMvxuwC/fzN/W+yV34296IXzHs3Pz7+TIOJ/OGvbg4WaHVGgYM0qmPsRZldoB/t18tHjdUCA3z108aApcE0Prq5+fN/OXbV6IwCh2hWx9iLMrtA37v5m+2/rR0DiPPlO9/7v9fbBP/z9tg9Dabx0Xf//thRqzMKHKJZHWMvytwCPf4++/xNDqMkcziOvxm+NJjB/o3e6owCk/j4ePSDsRcBgS6Bj9e7VH9c/X9/d7MujwYzQKBuDgJl7EWpKFAuhUjmo+Oe6I9pMIe+QL/zGwpM4uPO4WPGnglboEvi4xs2oLJgC9RN9zAnY88EgS6JzgYUDQ6BQN10BcrYM+Es/JLYjlsaTIez8G76AmXsGVS4DvTHrX9hmK9+2hy3NJjOx53rFvfXgVLgMMeNd8ZeDD6JtATeaw5mGkzndC0On0TK5LTxztiLMLtA1yviu3yaNpPP39xcSvLFX21Lo8F0DhZodUaBKTSuA2XshZn/y0S+4Ptc8vlo/4U424+D0GAyx2N1rc4oMIFjdYy9GBW+D/SLv1uvgR/xGyyLL/765uaVP9+XRoOpnE52tDqjwGEa1TH2wvCN9AAAThAoAIATBAoA4ASBAgA4QaAAAE4QKACAEwQKAOAEgQIAOEGgAABOECgAgBMECgDgBIECADhBoAAAThAoAIATBAoA4ASBAgA4QaAAAE4QKACAEwQK0/L4qsmLteMAlASBwhw8uXq5dgSA8iDVL330AAABDklEQVRQmIFnr14996vaIQCKg0Bheu4fvfD/PHrhw9oxAEqDQGFyfvvwWx+u7t998MPaQQAKg0BhWn7384fP/2T70/uvPXjpn35fOQ5ASRAoTMqTBy/94njjg7ceci4JzgkECgDgBIECADhBoAAAThAoTEn7c0h8FgnODAQKc/D06o3aEQDKg0BhDhAonCUIFOYAgcJZgkBhDhAonCUIFOYAgcJZgkBhDhAonCUIFOYAgcJZgkBhDhAonCUIFADACQIFAHCCQAEAnCBQAAAnCBQAwAkCBQBwgkABAJwgUAAAJwgUAMAJAgUAcIJAAQCcIFAAACcIFADACQIFAHCCQAEAnCBQAAAnCBQAwMn/D/Qeodow8ghkAAAAAElFTkSuQmCC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9938" name="Picture 2" descr="C:\App\r_workspace\final_r\jpg\주별 요인 추이\발병률과평균기온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1638" y="1700213"/>
            <a:ext cx="4386262" cy="2057400"/>
          </a:xfrm>
          <a:prstGeom prst="rect">
            <a:avLst/>
          </a:prstGeom>
          <a:noFill/>
        </p:spPr>
      </p:pic>
      <p:pic>
        <p:nvPicPr>
          <p:cNvPr id="39939" name="Picture 3" descr="C:\App\r_workspace\final_r\jpg\주별 요인 추이\발병률과평균풍속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5563" y="1771651"/>
            <a:ext cx="4510087" cy="2014537"/>
          </a:xfrm>
          <a:prstGeom prst="rect">
            <a:avLst/>
          </a:prstGeom>
          <a:noFill/>
        </p:spPr>
      </p:pic>
      <p:pic>
        <p:nvPicPr>
          <p:cNvPr id="39940" name="Picture 4" descr="C:\App\r_workspace\final_r\jpg\주별 요인 추이\발병률과일강수량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81175" y="4029070"/>
            <a:ext cx="4291014" cy="2000253"/>
          </a:xfrm>
          <a:prstGeom prst="rect">
            <a:avLst/>
          </a:prstGeom>
          <a:noFill/>
        </p:spPr>
      </p:pic>
      <p:pic>
        <p:nvPicPr>
          <p:cNvPr id="39941" name="Picture 5" descr="C:\App\r_workspace\final_r\jpg\주별 요인 추이\발병률과현지기압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10326" y="4062991"/>
            <a:ext cx="4605338" cy="1966333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0" y="6148753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기상요인중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발병률과 가장 비슷한 추이를 보이는 것은 없는 것으로 보인다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602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50" y="715775"/>
            <a:ext cx="12509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목차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INDEX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333" y="2967037"/>
            <a:ext cx="11853334" cy="9239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4" name="양쪽 대괄호 13"/>
          <p:cNvSpPr/>
          <p:nvPr/>
        </p:nvSpPr>
        <p:spPr>
          <a:xfrm>
            <a:off x="856064" y="4131394"/>
            <a:ext cx="1403810" cy="1132937"/>
          </a:xfrm>
          <a:prstGeom prst="bracketPair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80245" y="4179585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미세먼지 악화</a:t>
            </a:r>
            <a:endParaRPr lang="en-US" altLang="ko-KR" sz="1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54119" y="4790785"/>
            <a:ext cx="134524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호흡기 질환 발병률 </a:t>
            </a:r>
            <a:endParaRPr lang="en-US" altLang="ko-KR" sz="1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미세먼지 연관성</a:t>
            </a:r>
            <a:endParaRPr lang="en-US" altLang="ko-KR" sz="1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A97BB21-A329-4103-A9FD-4E42274EE8C8}"/>
              </a:ext>
            </a:extLst>
          </p:cNvPr>
          <p:cNvGrpSpPr/>
          <p:nvPr/>
        </p:nvGrpSpPr>
        <p:grpSpPr>
          <a:xfrm>
            <a:off x="976830" y="3165187"/>
            <a:ext cx="10415868" cy="584775"/>
            <a:chOff x="976830" y="3165187"/>
            <a:chExt cx="10415868" cy="584775"/>
          </a:xfrm>
        </p:grpSpPr>
        <p:sp>
          <p:nvSpPr>
            <p:cNvPr id="7" name="TextBox 6"/>
            <p:cNvSpPr txBox="1"/>
            <p:nvPr/>
          </p:nvSpPr>
          <p:spPr>
            <a:xfrm>
              <a:off x="976830" y="3259721"/>
              <a:ext cx="14377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주제 및 목적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36580" y="3165187"/>
              <a:ext cx="14782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일정 계획 및 환경설정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39210" y="3259722"/>
              <a:ext cx="1259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전처리</a:t>
              </a:r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 </a:t>
              </a:r>
              <a:endParaRPr lang="en-US" altLang="ko-KR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70401" y="3259721"/>
              <a:ext cx="1259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시각화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01586" y="3259721"/>
              <a:ext cx="1259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분석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FD23C71A-A10F-44A1-861D-5242B5425ECE}"/>
                </a:ext>
              </a:extLst>
            </p:cNvPr>
            <p:cNvSpPr txBox="1"/>
            <p:nvPr/>
          </p:nvSpPr>
          <p:spPr>
            <a:xfrm>
              <a:off x="10132771" y="3259721"/>
              <a:ext cx="12599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결론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4B68FF88-1ED1-4F05-848F-B2BD640E88D8}"/>
              </a:ext>
            </a:extLst>
          </p:cNvPr>
          <p:cNvGrpSpPr/>
          <p:nvPr/>
        </p:nvGrpSpPr>
        <p:grpSpPr>
          <a:xfrm>
            <a:off x="2754169" y="4129872"/>
            <a:ext cx="1474931" cy="556428"/>
            <a:chOff x="1832770" y="4259586"/>
            <a:chExt cx="1647295" cy="626739"/>
          </a:xfrm>
        </p:grpSpPr>
        <p:sp>
          <p:nvSpPr>
            <p:cNvPr id="48" name="양쪽 대괄호 47">
              <a:extLst>
                <a:ext uri="{FF2B5EF4-FFF2-40B4-BE49-F238E27FC236}">
                  <a16:creationId xmlns:a16="http://schemas.microsoft.com/office/drawing/2014/main" xmlns="" id="{D484E9EC-F773-4F2D-BED3-31C29F2E4D59}"/>
                </a:ext>
              </a:extLst>
            </p:cNvPr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xmlns="" id="{16D6334F-9C63-43DC-8A81-CFF3C5064D36}"/>
                </a:ext>
              </a:extLst>
            </p:cNvPr>
            <p:cNvGrpSpPr/>
            <p:nvPr/>
          </p:nvGrpSpPr>
          <p:grpSpPr>
            <a:xfrm>
              <a:off x="1838294" y="4259586"/>
              <a:ext cx="1151143" cy="588708"/>
              <a:chOff x="1838294" y="4207705"/>
              <a:chExt cx="1151143" cy="58870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xmlns="" id="{5090E74C-8E46-4921-A6AA-BC66EEFD1B99}"/>
                  </a:ext>
                </a:extLst>
              </p:cNvPr>
              <p:cNvSpPr/>
              <p:nvPr/>
            </p:nvSpPr>
            <p:spPr>
              <a:xfrm>
                <a:off x="1853591" y="4207705"/>
                <a:ext cx="826768" cy="296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일정 계획</a:t>
                </a: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xmlns="" id="{35C7E57F-BF5B-4ABD-99D7-3C0E6541A8C6}"/>
                  </a:ext>
                </a:extLst>
              </p:cNvPr>
              <p:cNvSpPr/>
              <p:nvPr/>
            </p:nvSpPr>
            <p:spPr>
              <a:xfrm>
                <a:off x="1838294" y="4499842"/>
                <a:ext cx="1151143" cy="296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분석 환경 설정</a:t>
                </a:r>
              </a:p>
            </p:txBody>
          </p:sp>
        </p:grpSp>
      </p:grpSp>
      <p:sp>
        <p:nvSpPr>
          <p:cNvPr id="53" name="양쪽 대괄호 52">
            <a:extLst>
              <a:ext uri="{FF2B5EF4-FFF2-40B4-BE49-F238E27FC236}">
                <a16:creationId xmlns:a16="http://schemas.microsoft.com/office/drawing/2014/main" xmlns="" id="{09375770-BF79-4CB0-A812-7D2F11B296A3}"/>
              </a:ext>
            </a:extLst>
          </p:cNvPr>
          <p:cNvSpPr/>
          <p:nvPr/>
        </p:nvSpPr>
        <p:spPr>
          <a:xfrm>
            <a:off x="4585358" y="4183646"/>
            <a:ext cx="1367630" cy="466567"/>
          </a:xfrm>
          <a:prstGeom prst="bracketPair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CD2AEAE7-DC6A-4171-B709-939586CF7A58}"/>
              </a:ext>
            </a:extLst>
          </p:cNvPr>
          <p:cNvSpPr/>
          <p:nvPr/>
        </p:nvSpPr>
        <p:spPr>
          <a:xfrm>
            <a:off x="4589936" y="4075894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미세먼지 데이터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FEB4B8A9-34B0-4CB7-9DA1-5E19CF8DA407}"/>
              </a:ext>
            </a:extLst>
          </p:cNvPr>
          <p:cNvGrpSpPr/>
          <p:nvPr/>
        </p:nvGrpSpPr>
        <p:grpSpPr>
          <a:xfrm>
            <a:off x="6392551" y="4061615"/>
            <a:ext cx="1865624" cy="588629"/>
            <a:chOff x="1803866" y="4177332"/>
            <a:chExt cx="1971780" cy="708993"/>
          </a:xfrm>
        </p:grpSpPr>
        <p:sp>
          <p:nvSpPr>
            <p:cNvPr id="58" name="양쪽 대괄호 57">
              <a:extLst>
                <a:ext uri="{FF2B5EF4-FFF2-40B4-BE49-F238E27FC236}">
                  <a16:creationId xmlns:a16="http://schemas.microsoft.com/office/drawing/2014/main" xmlns="" id="{D6DBDFCA-04CE-47AD-9C30-770DD6127498}"/>
                </a:ext>
              </a:extLst>
            </p:cNvPr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xmlns="" id="{AE634F90-5E2C-4171-8770-D1BDCE5615BD}"/>
                </a:ext>
              </a:extLst>
            </p:cNvPr>
            <p:cNvGrpSpPr/>
            <p:nvPr/>
          </p:nvGrpSpPr>
          <p:grpSpPr>
            <a:xfrm>
              <a:off x="1803866" y="4177332"/>
              <a:ext cx="1971780" cy="617375"/>
              <a:chOff x="1803866" y="4125451"/>
              <a:chExt cx="1971780" cy="61737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7E7A95A4-8C29-4647-8D5B-2A20783F5757}"/>
                  </a:ext>
                </a:extLst>
              </p:cNvPr>
              <p:cNvSpPr/>
              <p:nvPr/>
            </p:nvSpPr>
            <p:spPr>
              <a:xfrm>
                <a:off x="1803866" y="4125451"/>
                <a:ext cx="994749" cy="2965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기상데이터</a:t>
                </a:r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A796E674-5178-4227-BAC7-7EB1E6A10199}"/>
                  </a:ext>
                </a:extLst>
              </p:cNvPr>
              <p:cNvSpPr/>
              <p:nvPr/>
            </p:nvSpPr>
            <p:spPr>
              <a:xfrm>
                <a:off x="1821076" y="4446257"/>
                <a:ext cx="1954570" cy="2965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미세먼지 </a:t>
                </a:r>
                <a:r>
                  <a:rPr lang="en-US" altLang="ko-KR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&amp; </a:t>
                </a:r>
                <a:r>
                  <a:rPr lang="ko-KR" altLang="en-US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진료데이터</a:t>
                </a:r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endParaRPr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2466EFB1-98F0-485B-BB8E-A0AD1225ED78}"/>
              </a:ext>
            </a:extLst>
          </p:cNvPr>
          <p:cNvGrpSpPr/>
          <p:nvPr/>
        </p:nvGrpSpPr>
        <p:grpSpPr>
          <a:xfrm>
            <a:off x="8291876" y="4061606"/>
            <a:ext cx="1377339" cy="588606"/>
            <a:chOff x="1821075" y="4177355"/>
            <a:chExt cx="1658990" cy="708970"/>
          </a:xfrm>
        </p:grpSpPr>
        <p:sp>
          <p:nvSpPr>
            <p:cNvPr id="63" name="양쪽 대괄호 62">
              <a:extLst>
                <a:ext uri="{FF2B5EF4-FFF2-40B4-BE49-F238E27FC236}">
                  <a16:creationId xmlns:a16="http://schemas.microsoft.com/office/drawing/2014/main" xmlns="" id="{0723C698-1228-460E-867A-524B8037FC49}"/>
                </a:ext>
              </a:extLst>
            </p:cNvPr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xmlns="" id="{289E4587-F2C1-49E9-B517-9FDD15B7D1CF}"/>
                </a:ext>
              </a:extLst>
            </p:cNvPr>
            <p:cNvSpPr/>
            <p:nvPr/>
          </p:nvSpPr>
          <p:spPr>
            <a:xfrm>
              <a:off x="1821075" y="4177355"/>
              <a:ext cx="892416" cy="2965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요인 분석</a:t>
              </a:r>
              <a:endPara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066A0C8D-A463-426F-88DC-935E4E61EF2B}"/>
              </a:ext>
            </a:extLst>
          </p:cNvPr>
          <p:cNvGrpSpPr/>
          <p:nvPr/>
        </p:nvGrpSpPr>
        <p:grpSpPr>
          <a:xfrm>
            <a:off x="10123060" y="4047320"/>
            <a:ext cx="1377340" cy="602910"/>
            <a:chOff x="1821074" y="4160130"/>
            <a:chExt cx="1658991" cy="726195"/>
          </a:xfrm>
        </p:grpSpPr>
        <p:sp>
          <p:nvSpPr>
            <p:cNvPr id="68" name="양쪽 대괄호 67">
              <a:extLst>
                <a:ext uri="{FF2B5EF4-FFF2-40B4-BE49-F238E27FC236}">
                  <a16:creationId xmlns:a16="http://schemas.microsoft.com/office/drawing/2014/main" xmlns="" id="{D9BF645B-EA59-44C9-A95D-E1AC84EBD587}"/>
                </a:ext>
              </a:extLst>
            </p:cNvPr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xmlns="" id="{FCC7ACAB-DCAF-4F84-9AC8-6114DD0C0821}"/>
                </a:ext>
              </a:extLst>
            </p:cNvPr>
            <p:cNvGrpSpPr/>
            <p:nvPr/>
          </p:nvGrpSpPr>
          <p:grpSpPr>
            <a:xfrm>
              <a:off x="1821074" y="4160130"/>
              <a:ext cx="1253475" cy="556079"/>
              <a:chOff x="1821074" y="4108249"/>
              <a:chExt cx="1253475" cy="556079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xmlns="" id="{A264CEC6-1153-4CD3-855D-5B0511809F71}"/>
                  </a:ext>
                </a:extLst>
              </p:cNvPr>
              <p:cNvSpPr/>
              <p:nvPr/>
            </p:nvSpPr>
            <p:spPr>
              <a:xfrm>
                <a:off x="1838284" y="4108249"/>
                <a:ext cx="894346" cy="2965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분석 결론</a:t>
                </a:r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xmlns="" id="{6471FB21-08F8-4BD7-837F-C96C293D0542}"/>
                  </a:ext>
                </a:extLst>
              </p:cNvPr>
              <p:cNvSpPr/>
              <p:nvPr/>
            </p:nvSpPr>
            <p:spPr>
              <a:xfrm>
                <a:off x="1821074" y="4182402"/>
                <a:ext cx="1253475" cy="4819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altLang="ko-KR" sz="10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endParaRPr>
              </a:p>
              <a:p>
                <a:r>
                  <a:rPr lang="ko-KR" altLang="en-US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향후 발전 방향</a:t>
                </a:r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endParaRPr>
              </a:p>
            </p:txBody>
          </p:sp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1B9E726D-5320-4B2F-8BE4-CDD966CE40C9}"/>
              </a:ext>
            </a:extLst>
          </p:cNvPr>
          <p:cNvSpPr/>
          <p:nvPr/>
        </p:nvSpPr>
        <p:spPr>
          <a:xfrm>
            <a:off x="4583132" y="4309717"/>
            <a:ext cx="8707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의료 데이터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1B9E726D-5320-4B2F-8BE4-CDD966CE40C9}"/>
              </a:ext>
            </a:extLst>
          </p:cNvPr>
          <p:cNvSpPr/>
          <p:nvPr/>
        </p:nvSpPr>
        <p:spPr>
          <a:xfrm>
            <a:off x="860497" y="4398900"/>
            <a:ext cx="1345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국가 정책 사업으로 </a:t>
            </a:r>
            <a:endParaRPr lang="en-US" altLang="ko-KR" sz="1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미세먼지 대두화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784519" y="4593929"/>
            <a:ext cx="6703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DB </a:t>
            </a:r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구성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0133047" y="4512969"/>
            <a:ext cx="7409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팀원 </a:t>
            </a:r>
            <a:r>
              <a:rPr lang="ko-KR" altLang="en-US" sz="10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역활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1B9E726D-5320-4B2F-8BE4-CDD966CE40C9}"/>
              </a:ext>
            </a:extLst>
          </p:cNvPr>
          <p:cNvSpPr/>
          <p:nvPr/>
        </p:nvSpPr>
        <p:spPr>
          <a:xfrm>
            <a:off x="4578370" y="4562127"/>
            <a:ext cx="10839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전체 데이터 셋 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1B9E726D-5320-4B2F-8BE4-CDD966CE40C9}"/>
              </a:ext>
            </a:extLst>
          </p:cNvPr>
          <p:cNvSpPr/>
          <p:nvPr/>
        </p:nvSpPr>
        <p:spPr>
          <a:xfrm>
            <a:off x="6402406" y="4571646"/>
            <a:ext cx="8258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진료데이터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021E413A-7AF3-4D60-A698-13A7F0DDA4AB}"/>
              </a:ext>
            </a:extLst>
          </p:cNvPr>
          <p:cNvSpPr/>
          <p:nvPr/>
        </p:nvSpPr>
        <p:spPr>
          <a:xfrm>
            <a:off x="8287113" y="4294629"/>
            <a:ext cx="9973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군집 회귀분석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021E413A-7AF3-4D60-A698-13A7F0DDA4AB}"/>
              </a:ext>
            </a:extLst>
          </p:cNvPr>
          <p:cNvSpPr/>
          <p:nvPr/>
        </p:nvSpPr>
        <p:spPr>
          <a:xfrm>
            <a:off x="8310930" y="4532752"/>
            <a:ext cx="1125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시계열</a:t>
            </a:r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회귀분석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151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요인 분석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(</a:t>
            </a:r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시계열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분석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7410" name="AutoShape 2" descr="data:image/png;base64,iVBORw0KGgoAAAANSUhEUgAABUAAAAPACAMAAADDuCPrAAABYlBMVEUAAAAAACsAAFUAKysAK1UAK4AAVaoAsPYAv30rAAArACsrAFUrKwArKysrK1UrK4ArVYArVaorgIArgKorgNQzMzNNTU1NTWtNTYhNa4hNa6ZNiMRVAABVACtVAFVVKwBVKytVK1VVVQBVVVVVVYBVgIBVgKpVgNRVqtRVqv9rTU1ra2tra4hriKZriMRrpuGAKwCAKyuAVSuAVVWAVYCAgKqAqqqAqtSA1KqA1P+ITU2Ia02Ia2uIpqaIpsSIpuGIxOGIxP+jpQCma02ma2umiGumxOGm4f+qVQCqVSuqgCuqgFWqgICqqoCqqqqqqtSq1ICq1NSq1P+q///EiE3EiGvExKbE4f/E///UgCvUqlXUqoDU1KrU1NTU1P/U/9TU///hpmvhxIjhxKbh///na/Pr6+vy8vL4dm3/qlX/xIj/1ID/1Kr/1NT/4ab/4cT/4eH//6r//8T//9T//+H///9+hYNvAAAACXBIWXMAAB2HAAAdhwGP5fFlAAAgAElEQVR4nO29C5skx3lm1wMCUM+apME12OAFu8BauxQBm+IIay0NSLZXoiUOxF3JJCGTQ4A0ILLbO7h60Kj/77pXXr6IjPgyMuPNqnOeB5iuqqzMt96MOp23qr5aAQCAi6vaAQAAlgoCBQBwgkABAJwgUAAAJwgUAMAJAgUAcIJAAQCcIFAAACcIFADACQIFAHCCQAEAnCBQAAAnCBQAwAkCBQBwgkABAJzUFuiTq5crzuNx5Jlpc71/dPVG5OHJX94nD5/71enWp289vLr62g8+TFr6k6sXxy4d4MIpLtCnV33eOD34wv7NfRCP6/259cSDb/1+f7M5j/V82xwWuFo9e7UXKlugpzv35moJNP7yItGihCraJmgJ9Ml+xg/eiD/z8CgCBRjHEgX67sETf7a7XUKgT3uPVRRoe7P2iRFy89SeQNf+3PxS+fStQ+Mugb7/+nr+3/xlf+kA0GW6XfjHxvszR6Cf/fz1hxtLfvMHHc+8u/PEZ+9anrh/9ODtxrSfPOxaqjXBrALt0I/WyOgR6CcPr45bngeMpUd/w63u3+08E4EChJlMoOu3c/Po3I6WYcLv8dVuM+rItz5szePwfv+t4YlBga63Q0+6MHfh9/oaK9DoyzOjdRP0ltleTlegpxcTXXpcoI+vHqx/YW00+nJo6QBwYCqBrt/D3+hvglpvXvP9udbv1Uv/tBHMZ5tdyqaKG9J77BDoes6nqR0CPZEr0PG78KflvLjqCfTZq6dXvt87j8vvsRHg6Wmrfj83BAoQZiKB3m924Pt6agk0so+73kx8/ngUbvXpa60jmSdP7PWYtQv/pKnjKQU6wTHQduyeQE+vax9k4Px9c8vzOOcXjxFeDCwdAA5MI9BPH23ewes34bfajkg9SPikvfvf3O1unjXZOyNHoBttnLaMi+zCn/aB478fOtEiDAh0/fB4gW6LePCT9p2N305P96sAgQKEmUKg9z9/uDPn/btXD37YfCRVoF2xNW4PCjS6mbfZsHp62q8WFej6F0Zj2b0gW/ftt4FDu/Avm888ZVmvohd+96hzeLmxfo6zQ6AAYcoL9IO3Hp60+dv1z//htDOeepblcWfnsnHFzeAufEyg99st4ydHb0x5Eml4Fz6oprUhG4ePe0GOxxG6J5EOTxo6hXW/Xi2bCjbnik6X065aPY+6UBfgQigs0Gebt+6DxoVH9+9uNpde2L/J0wUa3AIdOIkU5dPXdvulvz0oPiDQraKLn4VPF+jT1mmzbpD19ul2Mc7LmH73X19fP/D8Tw6NbD669AtjUY8RKMAQpbdAP3n4zc5xtfv3X28cWIvt456IHANdz+Mwu6eDJmoHWe+2Pr+b7cYbmx/bAt0fEdhv4z45bOS1g50YeRlTJOijq+b5nW5FT/YzjVxIHzmDvn0Fz5/W0QcbnR42PJ/0f1EhUIAw834WPuMs/AuBs/C7SxV3F9J3PHE8NthlO91GS6fZ/PZfvb2aQKBpL2+AtRT/obEP35nH8QLbyEc53zafueX+0fN/2T6vdv9fXt//XmELFCAP0S8T6V4H+svmg+8GPBEX6OrZ6z9cdYgLNNscYYEOROulMs4InR7dK7sv0LwvEzHgGChAFrUFGqL1SaSXPuw+OOgJz/v+KNDeuX03HoFuLyB6ctpabgd5stmOfnzcBm4LdCychQfIoqxAsza0Bvjs59/Yfxb+98MT9wi873sfhTK2QPdOCpnjSXcWGV9nd9ywjHhvd8B3f61nbx6780tTCZTrQAGymF2gvUli70//u3eUQKNXoU8s0Pv91UjNc+qneazvPVZp7MIPlju0gvgkEkAO0+3CR45ujhVoRIOd76zrnQWKzb/5WZ5UcxhfqHz/X17/+mbJX+tsO6dFO35Cff0if9gN8tuHrV9F5QV61DafhQdIYHaBZk21QIEevw9uS/PobUq09eyO9x4uVzoG2V73fjoWYgg0+vKSHuXbmAAyWOgWaOvzRZH3eNuJA/NPE2h8F35zsdRL/7Td8vxs85ms8OIt9a2f3TDku+0vJl3v3Lde9yQCPV7iYB6BBYAWFybQoWOgjculfAJ90rrk6tNH4T+bYarvk3/XvGDrSWcL9C/+rDeD4gLlG+kB0qkg0IHTxgknoiICHdhPtgXa/5Dl+v6wQCN/Sqi7R/+09UV80WhBQkE8x0BT5uuZCuAyuTiBWl/CuRfo176xA4FmTwVwmegJNIGoQKOztwVq4hJobBd+IFp2EFOgyS8PgQKMB4GG8Ak0chIJgQKcG/VPIkUvRLfJuYypbcz+H2UKLj35JFJbixmXMSWqacwufKxcBAowFgSamX9IoBkX0iNQgIVT+0J6XWTyR4OMOCKCQAHGovptTAAA8iBQAAAnCBQAwAkCBQBwgkABAJwgUAAAJwgUAMAJAgUAcIJAAQCcIFAAACcIFADACQIFAHCCQAEAnCBQAAAnCBQAwAkCBQBwgkABAJwgUAAAJ0UFepdKxqQ1UE6nXZ12OO10tQPEmLa6kg6aGw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t0A/f/N7f+zel9HYhKtjPMrptKvTDqedrnaAGAg0hFegX/30BoHWQLs67XDa6WoHiIFAQ3gF+tENAq2CdnXa4bTT1Q4QA4GGcAr08zcRaB20q9MOp52udoAYCDSET6DrHfj/jWOgVdCuTjucdrraAWIg0BA+gb53831OItVBuzrtcNrpageIgUBDuAT68Xr3vSnQb+8plgoAYAF4BPrlO6/8bIVAAeDS8Qj0vZsfcx1oLbSr0w6nna52gBjswodwCPSj7fl3BFoH7eq0w2mnqx0gBgINkS/Qz99c78Aj0FpoV6cdTjtd7QAxEGiIfIF+dHPkO79pP5TR2ISrYzzK6bSr0w6nna52gBgINAQCNVBOp12ddjjtdLUDxECgIfgyEQPldNrVaYfTTlc7QAwEGgKBGiin065OO5x2utoBYiDQEAjUQDmddnXa4bTT1Q4QA4GGQKAGyum0q9MOp52udoAYCDQE30hvoJxOuzrtcNrpageIgUBDIFAD5XTa1WmH005XO0AMBBoCgRoop9OuTjucdrraAWIg0BAI1EA53a6629vb2kFMlJsTH3Xa4RBoAARqoJwOgbrRHnXa4RBoAARqoJwOgbrRHnXa4RBoAARqoJwOgbrRHnXa4RBoAARqoJzuKFBJgyo3Jz7qtMMh0AAI1EA5HQJ1oz3qtMMh0AAI1EA5HQJ1oz3qtMMh0AAI1EA5HQJ1oz3qtMMh0AAI1EA53UmgigZVbk581GmHQ6ABEKiBcrqDQO8QaC7ao047HAINgEANlNMhUDcDo67yNv2Sqxs99+WCQA2U0yFQNwjUDQINgUANlNM1BCpoUOXmEKgfBBoCgRoopzsKVHITVLk5BOoHgYZAoAbK6RCom2GB1mx0ydWNnvtyQaAGyumaAtUzqHJzCNQPAg2BQA2U050EqrgJqtwcAvWDQEMgUAPldAjUDQJ1g0BDIFAD5XQI1E181NW+sGHB1Y2f+3JBoAbK6bbV7d7oggdBlZsbFmjVX0kLrm783JcLAjVQTtcQqOAmqHJzCNQPAg2BQA2U0yFQNwjUDQINgUANlNMhUDcpAq3X6IKrGz/35YJADZTTtQWqZlDl5hIEWvNX0oKrGz/35YJADZTTNQWqtwmq3BwC9YNAQyBQA+V0CNRNdNRVv7BhudUVmPtyQaAGyukQqJsEgVZsdLnVFZj7ckGgBsrpEKgbBOoGgYZAoAbK6VoClTOocnMI1A8CDYFADZTTIVA3aQKt1ehyqysw9+WCQA2U0yFQNykCrdfocqsrMPflgkANlNMhUDcI1A0CDYFADZTTIVA3sVFXv9HFVldi7ssFgRoop0OgbhIFWqnSxVZXYu7LBYEaKKdDoG6SBFqt0sVWV2LuywWBGiinQ6BuEKgbBBoCgRoop0OgbhCoGwQaAoEaKKfbVFf/3R5CuTkE6geBhkCgBsrpEKibNIHW6nSx1ZWY+3JBoAbK6RCom8ioa/aIQPsg0BAI1EA5HQJ1g0DdINAQCNRAOR0CdYNA3SDQEAjUQDkdAnWDQN0g0BAI1EA5HQJ1g0DdINAQCNRAOR0CdYNA3SDQEAjUQDkdAnWDQN0g0BAI1EA5XVugagZVbi4y6lotItA+CDQEAjVQTodA3SBQNwg0BAI1UE6HQN0gUDcINAQCNVBOh0DdIFA3CDQEAjVQTodA3SBQNwg0BAI1UE6HQN0gUDcINAQCNVBOh0DdIFA3CDQEAjVQTodA3QRHXbtEBNoHgYZAoAbK6RCoGwTqBoGGQKAGyunW1Ql8bCaEcnMI1A8CDYFADZTTIVA3iQKt1Okyqys09+WCQA2U0yFQNwjUDQINgUANlNMhUDcI1A0CDYFADZTTIVA3CNQNAg2BQA2U0yFQNwjUDQINgUANlNMhUDcI1A0CDYFADZTTIVA3oVHX7RCB9kCgIRCogXI6BOoGgbpBoCEQqIFyuo5AxQyq3BwC9YNAQyBQA+V0CNQNAnUz8IYd2VhJB80NAjVQTodA3SBQN4MCHVVZSQfNDQI1UE6HQN0gUDcINAQCNVBOh0DdIFA3CDQEAjVQTodA3SBQNwg0BAI1UE6HQN0ERl2vQQTaY1igYzor6aC5QaAGyukQqBsE6gaBhkCgBsrpEKgbBOoGgYZAoAbK6RCoGwTqBoGGQKAGyulWK4k/QBFAublkgdbpdInVHUCgZSi1PmqjnA6BukGgboY/iTSms5IOmhsEaqCcDoG6QaBu4m/YTV8ItACF1kd1lNMhUDcI1A0CDYFADZTTIVA39qgzCkSgXRBoCARqoJwOgbpBoG4QaAgEaqCcDoG6QaBuhgU6prSSDpqbogKFObi9Dd+CbIwC6TSPbV8XWhpboAbK6dgCdcMWqBu2QEMgUAPldF2BahlUuTkE6geBhkCgBsrpEKgbBOomQaAjWivpoLlBoAbK6RCoGwTqBoGGQKAGyukQqBtz1Fn1IdAuCDQEAjVQTodA3SBQN9E37L4uBDqaMuujPsrpEKgbBOoGgYZAoAbK6RCoGwTqJkWg/tpKOmhuEKiBcjoE6gaBukGgIRCogXI6BOoGgbpBoCEQqIFyuq4/EWgyyQKt0unyqjuAQEtRZn3URzkdAnWDQN0g0BAI1EA5HQJ1Y406uz0E2iFJoO7aSjpobhCogXI6BOoGgbpBoCEQqIFyOgTqBoG6QaAhEKiBcjoE6gaBuom9YU9lIdCRFFkfAiinQ6BuEKgbBBoCgRoop0OgbhCoGwQaAoEaKKdDoG4QqBsEGgKBGiin6wlUyqDKzSFQPwg0BAI1UE6HQN0Yoy7QHQLtgEBDIFAD5XQI1A0CdYNAQyBQA+V0CNQNAnWDQEMgUAPldAjUDQJ1g0BDIFAD5XQI1A0CdYNAQyBQA+V0CNQNAnWDQEMgUAPldAjUDQJ1E3nDNrpCoCMpsT4UUE6HQN0gUDcINAQCNVBO1x+kCDSRdIHW6HRp1R1AoOUosT4UUE6HQN0gUDcINAQCNVBOh0DdIFA3CDQEAjVQTodA3SBQNwg0BAI1UE6HQN0gUDcINAQCNVBOh0Dd9EddsDoE2gaBhkCgBsrpEKgbBOoGgYZAoAbK6RCoGwTqBoGGQKAGyukQqBsE6gaBhkCgBsrpjEEqZFDl5hCon/AbttkUAh1JgfUhgXI6BOoGgbpBoCEQqIFyOgTqBoG6QaAhEKiBcjoE6gaBukGgIRCogXC629v0q8ErINwcAh0BAg2BQA2E0yFQPwjUDQINgUANhNMhUD8I1A0CDYFADYTTIVA/CNQNAg2BQA2E0yFQPwjUDQINgUANhNMhUD+9URcpbv5Ol1XdEQRakALrQwLhdAjUDwJ1E3zDtnpCoCMZvz40EE6HQP0gUDcINAQCNRBOh0D9IFA3CDQEAjUQTodA/SBQNwg0BAI1EE6HQP0gUDehN+wtAi05s9HrQwThdAjUDwJ1ExZo+FbO3JcLAjUQTodA/SBQN2kC9bZW0kFzg0ANdNOt/YlAvSBQNwg0BAI10E2HQEeAQN0g0BAI1EA3nSlQIYPqNneHQEcQeMPeIlAEaqCbDoGOAIG6CQo0fjt57ssFgRropkOgI0CgbhBoCARqoJsOgY6gW12sNgTaAoGGQKAGuukQ6AgQqBv7Dds9BIpARzJyfcigmw6BjgCBugkJdOiO1LkvFwRqoJsOgY4AgbpBoCEQqIFuOgQ6AgTqBoGGQKAGuukQ6AgQqBsEGgKBGuimQ6AjyBHo/J0uqrotvXNICHQk49aHDrLp1gMUgbpBoG4CAh2+J3HuywWBGsimQ6BjQKBuEGgIBGogmw6BjgGBukGgIRCogWw6BDoGBOrGHnUIFIGayKZDoGNAoG4SRx0CHceo9SGEbDoEOoZOdfHWEGgTBBriXARadLzLjmUEOgYE6gaBhjgfgRYc8LJjGYGOAYG6QaAhEKiB7FhGoGNAoG7MPySDQFcI1ER2LCPQMSBQN4l/iQuBjmPM+hjHLQKVQLa5DQjUDQINgUANZMcyAh0DAnWDQEMgUAPZsYxAx4BA3fRHnfmGQ6DjGLE+RnIZAt28RgTqBoG6sQRqTIZAxzFifYzjFoFqoNrcliyBzl7qkqq7Q6AHzkWgRce76lgOCVTHoKrNbUGgboy/CI1AtyBQA9WxjEBHgUDdGAK1JkOg4/Cvj5FsVlzBAa86lhHoKBCoGwQa4iwEeotAZ89io9rclnZ1Q50h0Ab9L7JCoDvORKB3CFQC1ea2IFA3id8EiEDT+MNf3dy88r//sXe/e32MBIEi0AQQqBsEGsIj0I9utnz3N90H3OsjRsJKQaAINAEE6qZ3+BiB7nEI9PM3X/nPq9UXf3Xz/e4j3vURZfgKz1sEikATQKBuEs+/IdAU3rv58eafz9/8TncT1Ls+oqQI9PT/IqiOZQQ6CgTqBoGG8J9E+vIdBDozCHQUCNQNAg3hF+jnb36vexrJuz6iINAjCHQUCNRNtzoEesAt0H958+ZvDj9/e0+RRF3WaytpgqHJlk/4FZ7/ay/P8LCaJ8cCCVZzgZ05Bfrezc0rf3+8NbVA46tl//D5rzwEWhIE6gaBnvAJ9Kv/83968+aV/6N7t3OPIM7gFy0dHi63zyW6N7V9gezCu2EX3k2ruvAbkl34DP7Q2Iff41sfAyDQAwh0HHkCnbvU5VQXKcbX2TiF1WXERzk/vumeRfKtjwGGBHqLQBFoEgjUDQINMUKg/dPwvvUxwLBAuz+MRnQsI9BxpFogeYqiLKa62PsRgQ7z1U/3u+6zCTS+WhAoAk0DgbppCzQ8HQJN4L39Zzjf632W07U+hkCgB+YQ6Mg/jSLa3A4E6gaBhnB9Fv7mz/+4+uqfb175WecR1/oYAoEemEmgY+Yl2twOBOqmUV10gCDQFD7efRvTK92T8JMIdLNKEOiWuQQ6Ymaize1AoG5aAo1Mh0CT+OKv1/r80a9793vWxxAI9Mg8Ah21Fy/a3A4E6gaBhpD/RvrBr6pDoIUFOsagos3tQKBuEGgIBGqgOZZ3r28GgY4wqGZzexCom1N18bGBQEfhWB+DpAu03IjXHMvzCdRvUM3m9iBQN02BxqZDoKNwrI9BhgTaeOhyBVrspY/9VJdmc3sQqBsEGgKBGmiOZQQ6EgTq5lhd6scCM+e+XJYh0MiKQaCnx0otA4GmTVGUZVQ3UAoCHUX++hgGgR6YV6C+GWo2tyf14zTpk5RkGdUh0A4I1EByLO9f3TwC9c5QsrkDCNTNobrUr5bMnftyQaAGkmMZgY4lU6AzG3QR1Q1VgkBHkb0+EkCge+YQ6OhLwiSbO4BA3SDQEAsRaHjNINDGg4WW4Z+hZHMHUr8R4zTRhGF6LKI6BNoFgRpIjuW5Bep7KxSJMRGpn0fMmqgYS6hucFQg0FHkro8Ehq6rad1fasRLjuV5Bep9KxSJMREI1M1RoAPTIdBR5K6PBBDonsNrQ6BuEKgbBBoCgRoojmUEOhoE6mZX3fBxHQQ6isz1kcLQdTUItPVooYXceQ+CKjZ3JPUrhU5TTRimxwKqm+rTWyUdNDcI1EBxLM8h0PFlKjZ3JPUbMfKmKsUCqkOgfRCogeJYRqCjQaBuEGgIBGqgOJYR6GgQqBsEGgKBGgiO5eNLm1GgjnkKNnci9TvZDiDQIwg0xGIEGlg3CLT9cJmFuOcp2NyJ1K8UOoBAjyDQEAsX6Pi3vIXgWEag40GgbrbVJfSBQEeRtz6SQKA75hBoZyYIFIEeQKAhzkqgpYa84FhGoOPJFei8BtWvDoEaIFADwbFcRaD5MxVs7kTqtwIfQaAHEGgIBGqgN5ZPL2w+gXpmqtdcg9TvZDuCQA8g0BDiAm19tjD+eHCafPTGMgItAAJ1g0BDIFADvbGMQAuAQN0g0BAI1EBvLA8JtMgr7ws0e6Z6zTVI/VbgIwj0wKa6lDYQ6Ciy1kcSCHTHHALtz+JcBZr6BAR6AIGGWLZAC+x0WuiNZQRaAATqBoGGQKAGcmO58boQqBsE6gaBhkCgBnJjGYGWAIG6QaAhliNQa+UgUGOKAgs53pM7V7nmmqT+XYojCPRAqkB9lZV00Nycl0ALDXm5sVxJoPlzlWuuSepXCh1BoAcQaAgEaiA3lucQaMohkkHkmmuCQN2sq0srA4GOIWd9pK0GBLoFgZYAgbpBoCFUBXrbXx+XK9Dmq5pZoJmzVWuuxf7jNAg0HwQaAoEaqI3lagLNnq1acy1SP494Yk6DqleHQE0WLdASF95YqI1lBFoEBOoGgYbQFmhrdSDQDQjUDQJ1g0BDnJlAywx5sbF8O4dA7RmcnUDzjuoi0D0INISsQG97q+OCBdq4MbdA8+Yr1lyb5IsZjyDQPatVYhUIdAwZjQ2tBgR6oqJAc+cr1txuJB1GEwJ1g0BDIFADsbGsIdCkJYg1d/TnNvx2PxSBekCgISQFul4LCPTIrYRA09Sj1Vwz/l3Ggbz+02dArboWCDTEggSadNXnWQq0eWt2gR5O5y1coLcIdAQINISqQHdrAoHeVRbo4f7btE1QreaamRHoGBBoiCUL1FpZCLTIUrr3H9fIAFrNNSOvf9xYAIG6QKAhzk2gRca81Fi+FRCosTJspJprR75Nt4D5/KkRq65NcnMIdAwZjQ2uBQS6p/OC6gg0dRFSzSHQYiDQEAjUQGosVxfo6Yze8DKkmmsnvr1FoG4QaAhZgRqH3RDo3fwC3V4SkbwMqea6wyf7EGhZgQ7MS6u6DgsU6OOrFz7s3/vs1auXEyZLB4Ea1BnL9pVC3TtD1Y193RGB3p6JQPP/xFNJgQ4tXau6Dgg0hKJAjyd+O2vjAgQ6fF3WRAINP/0UKkFAUhbo5s0XaEmD3g5sgkpV1wWBhkCgBrUEam0kCQg0YxlSFuiPl4oC7Q/nDlLVdVmgQG0QaOR27N4sqgnU2AqtLtCsiaQs0KuuokCHLwSTqq5Lcg8IdAwZjSWshEGXnKFAe5tJva2mugIdmkrJAsnVRedRKkzj/zZK1XXIOHqMQMeQ0VjCSrhMgXZeQO/V1BTo8FRKFkiuLmceyc8zh25sdkrVtdm8EVPTTS7Qx1fP/Wr7w/2jnfo+eOvh1dXVN37w4f7ON95/7erqa2+fzNiaYCPQ+3fXd3zzJ4f57Sf7dDPZg5d+mek8BGpQV6CtV4BA3ZQQqLfW3tDt/GugVF2T7dswubrJBfr06uqN7Q+fPNxsS96/e7Xn+Y1X1wL9082NtWT3ZuxMsBboS6/ubu/EeRDok8Nk38pz3pIEOnBVU/zuHCoLNHreBoGmIiRQ83djB6XqGuzehToCXRvwxe0PT64evL313rfWAvx0vdW5uXst0M3dn/7kaMbOBM829lzfsfHqdj6nyTYbn5+9m2tQBGpQW6B3DZWKCXRgMiELpFcXn0uBhSddyCBUXYPGl/knTu9YSJZkDluW2z34o07XP2zu3gj0jeZ03Qk2At0dBN0JeD/ZenN2N9nh7mSEBdp/C5y1QM0d9/6LqSrQwcmELJBeXd5cEp/WWp139s8thKprsH8ZQgJ9ujPcWnlvHG9szbk5Nrr/Z8POjN0J1gLdT7BX626yJ8enrad7MSeOoEAb9rhUgdonlLYg0ER0BBo/K3hAqLoGegJdi2+zjXlS3o7HB4EeTqp3T68/Pgj0xVVzgu3/m9bMPC1/fgItYND6Ar1r/i2fFgg0kTICdfbaXHMDp0IPCFV34lZPoGvDvdgS4eqzD/7xP3796iDQth+7EzQuY9oZ9fH+SECDtpkHQKAGAgK90xTo0HQ6FjCCzifQ2+aHQNIuHhGqrsEhq5JAn24Md9w1/+3Xm94zBNqeYL/9uuEJAh14vhsFgYaYRqDJz16KQK2cMws0eBx7OQK9VRTos1cfvN04lbS5xvNP//L3j22BdicIboFmHfhsoC3Q0CP2wwP3p4NAvRPKWMCKOatAw6dCA7OUqa7BMamSQNfOe/ngwf1FSqvGMdC2QLsTtATaPAbq/TySskAHHkGgjqePW/hiBGrGrCXQtHmqVNdEU6BPr1747W4P/iS+/dn1rkB7E+yvZlodVXrQ6OHipVyXIlADBOqdUMUC9jaeK52n2AGB2gcY8hczNWCPd1kAACAASURBVLeaAn326nP/486TJ9s9sY+B9ibYHO18Y/94+zrQ/XTHTzolgkANEKh3QhELBHaSZxbo7e7HJQv08JOUQNfSO1huv4f+wWtX208gBXfhjxNsTxf9Dx+uPn1rf0H96ZNIz/9k/fx/uMrcmT9DgY43aI2xnBoagQ4TOs89q0DvDgJNnKlGdS1UBfr0eKb82Wv7M+cv/cPWqT2BdidYC/Rfv9r80Hvvs/CZB0P1BBpZBa2HUj3rAIF6J9SwQOhKy7kE2lBn4MOvixDorapAG2eC7n/+9c13KP1ifyK9fxlTZ4LTtzH9ojXZ5tuYNtc7Hb6kKZlFCbT1GAJ1PX/ks5cg0FDG2QV6G3z2QgR6/FFLoEogUAME6p1QwQLBiD6BOprdP2PhAr1FoAkgUAME6p1QwQJKAg19fdUyBHr6Ob06zzgs6aC5QaAGCNQ7oYIFtASaPE+F6log0BQQqAEC9U6oYAEhgQa/P3UBAr1FoCkgUIMlCnTcq0agjvkNPmPhAm3cQKAhzlGgow16cQJNf+4FCjS72eP04S/wR6BNSjpobhCoQYWxnBwZgQ6xBIEa81SorgkCTUJOoNEVgEAR6CAItAS3CDQJBGqAQL1TKlhAR6BZ0yhU16AdEIGGKCrQEtzepj0Ymy46D03GRx4zh4zn6ndbPGHuDFOml6/RG1D+hRVmsVugqYdKPbAF6p1UYDMqHNC7BZpbLVugmZR00NwgUAME6p1UwAIItAgINA0BgbYPV8dXwOnRuEDHGRSBeicVsEB1gSZNrS7QWwSaxlkKdOwmKAL1TipgAQRagk4+BBoCgRogUO+kAhZAoCVAoInUF2jnE8OFBDrKoPOP5fS8CHSASQSa0y0CzaWkg+ZGQaDtyzujT0wU6MhNUATqnVTAAhMINK/btIl7UwlUd6L7K0NHoP9vFiXtZqMm0IH+0wU6xqCXJtCcpyLQMhOrC7R9G4GGqC7Q29vW184O1J8q0HGboAjUO62ABRBoARBoKgICbbY+VD8CRaBxIvnGCLTUMY7wZPWra4BAU1ET6MATMwQ6wqAI1DttfQtMItByB4nDk9WvrgECTaW2QG/3Ar1Naz95U3XUJigC9U5b3wIItAC9zQ8EGqK+QBv/DJefI1C/UBCod9r6FkCgBeiHQ6ABZAS63RBNXz0Zrs0HgXqnrW+BqQSaXBECzSbHMQi0vT4OfW/+Tej+TAWakRWBxplGoBkVIdBschyDQFvr47Yl0IzVkyJQt1EQqHfa+haoLdDUCZUF2n/rINAQ1QV6/CFNeE3hJk6aDwL1TlvfAksRaP9Ed06caem/BgQaQkWgqRuMWQL1KgWBeqetb4HJBOrdskydsH51RxBoOnUFejulQP0GRaDeietbYCKB+nfNUyesX90RBJpObYHmFp8j0LvEwwI9FinQEQY9I4HG0iHQRBBoOjICTSRLoF6DXphA8554sQI9XHDnDxCdsHp1R4w3DQINsTSB3iWO49PknhWa/5RxINBSTCbQ08CLt3UWAu3dhUBD1L4ONJvdCip+WV4LBOqduroFphbo4D4NAs1fYI5jRgr0/udfv7q6+uZPjnd88NbDq6sHL/3ycPv911s3Bzl7gXrW6NxjOSciAo0ysUBvb4faWr5ArV8R5yLQT9a23PL8r7a37x/tb1+99OH2jnd3tx68nZoHgRrMPJazDjMg0ChTCnQ969vBts5BoP37zkSga1++sNm4fP+1qxc3t5+9dvXgB79frT77+cOrFzYGfXr14Ier1aePrp77VWIeBGow71jOO0wbqc5rUASaOuvbQYH6jy1Vr26PORzPRKBPd5pcm/PV7Tbm48Pt1adbpa4F+8bu4d2/CSxOoMddqazp85hboDlTI9Aokwo0Yej5B2b16vaYr+BMBPpkt+G52qjz5c0O/WlD85OHa6U+e3V/x/bhJM5foI5VOsNYvm19C0AGCDTKtAIdWgIC1Rbo0/au+ZOmJh8Hb0RBoAYzCXR3VA2BFiQebvQu/OAili9QezxqCfS/pWAJdL1rvj3mueOww77juHu/Ou7hp4BADWYR6MGhmekQaIwpBZqyiHMQqHXvmQh0c6hzcxXTX24l2tZkc3/+tKs/CAI1mEegdwlXFfZBoDEQ6FiWIFD3Lvx6q/P9145XLR2PeG5pCPTpOV/GdJdwKrQ/fR6zCdRBrDrnTBFosUUsT6CdFIHf6Gcj0A0fbC6mX9sytAX69OGD1HPwFyHQ/HV6WQLNfBYC9T8am7SaQG/bN82pMqrzXPWSQQGBrvn01auXQ8dAn2RsfyJQk+ULdMItdATqfzQ2KQJNYoxAG5ucW12aZ+HfzfLnQgVacKfT4hwEOtmFsgjU/2hsUgmBhsbNeQi0scm5FWjvOtD1JI8Pn/JMBIEaIFDv5Jcu0BFb/iICtac6D4GuNzkPxny8Pc++tuX+a0M+3X+483HjYqYkFijQ7HPXCLRolNj0CNQ9JwWBBofNmQh0cx3oD9eC/PSt3X76epP0+Fn47Ybnk1x/XoRAs9fpUgV6misCNUCgZoiWQANTnYlA99eBbr5uabcvf/9W69uY1oI9kHohKAI1WLxAsxo6I4HGX0oZgUYXgkC1Bbq633zf59XXTh9Han0f6NMrBGo/IW8BCNQ7PQJ1z0hAoOFRczYCLQ4CNUCg3ukRqHtG9QSacPEbAg2xRIFmHeHbPyFr8osSaHYSBOoNEJ0YgSaBQDPXhwUCHZgrArUQFej+HwSaBALNXB8Wyxeo259JAs26UnZBAh1c7wsV6PZfBJoEAs1cHxYIND5fBGqCQM0MCHQMCxWo8wmJT0Sg3idcuEDzujysLASaAQLNXB9laP+yHwKBep8wuUDjYZcl0N3kh3WFQJNAoJnrowztX/ZDIFDvE+oKdOClSAr0VkegkfQINMRlCTRx7S5coPv35VRR6go0lnaRAj08DYEmgUAz10cZDmJBoOOj1BRoPC0CzaY5VhCog4sSaOraXa5Aj2+I5AXkJ6km0MHXtUCB3iJQBHoko7HskkfSGqtDIFDvM2YQqP8iIkmBHp+GQJNAoJnroxCHo2cIdHSSqgKNLn15Ar1FoHcI9EhGY9klj+Sw5XIBAk3f0vYlQaDeAP3JG+pCoEkg0Mz1UQgEWixJbYG6/TW5QHO71BJodL0i0ACXI9D2v1EQqPcp0wt0xAZgqVEXXEy+QBs/INAkEGjm+ihNyvpdsEAPx9XOWaBef8kJtPXEKm+J5lhBoB4QqMEZCDR5CcsR6OBOBAJ1LRiBjgGBGixcoDlL8ARBoM4A0TnWE+jwsREEGgSBGkyezu9PBHqOAt08E4EmgUAz10dpEOjoJJUFGlw+AvUs9w6BjuHiBJqygs9YoN27EeiIILkBorOsLdBoeAQaAoEaLFugsUX0vs4IgY4IkhsgOksEmgQCzVwfxRl8Hy5boLFF3Pa/D+6MBDr4UhCotdw7BDqGixZoaFWfqUC39lysQE9LVRXoiLW6fi4CTQKBZq6P4lysQM0r7BHomCSZAaLzRKBJINDM9VGe41mWixOo8QACHZMkM0B0nvO9JRo5G2MCgbq4YIGGV/VZCtQ8u+QKgkDz7k+b55wC7VaJQN1crEBjY+YcBWqfgkGgo5JkBojOs4ZAm79UL0Ggz169evn443O/2v30wVsPr64evPTLw0Tvv966OcClCjR62OcsBWo+gEBHJckM4JlpeW5NgcaXfz4CffD24cedQO8fXe156cPtA+/ubh2mG+JiBXr8yeAMBRrQzxkJdPilINDdkvp7Ixck0KsXDz9uBfrstasHP/j9avXZzx9evbAx6NOrBz9crT59dHXYQB3gAgV6Gi6XI9DmrdDPyVQRaP/MR3iCAAh0v6ALFuiDr1+9sf9xa8jHO22u+fS1jVvXG6Rv7B7eTzfEpQr08IPJ2Qk0eAOBjouSmcAx0+I0j11dnkCf+78e7jYtdwL95OFpQ/OTh+vd9uOh0cfHo6VxLlOg5hnpE+cn0NAjviDhZ12EQN0HYR3zLM+FC/RXT3Y78TtTPmlq8nHwRoQLFejxJ3OCqdONebN4BJq2O58OAvUFiM9zHoPeTi1QRw85jtlo8W9TCAl0v5O+Fehhh33H0+Pu/HZnP+0sEgI1KJ6u8xn0mQUaPJ+EQEdnyQowMNNZFNo6+N94I1yMQPe77dsf25ps7s8/OZxsGuIyBdr/qcU0Ah30dhL5Au0tbfD1p8+7yywCNZef8FK0BbqaxaC3QYFGn6Yl0FG78Ju98xePAm2ea28I9CmXMSUxn0Bbv+QR6LhlnqdAZ9kIbZ89vUyBbrc7o1ugTx8+SDsHf+kCDazsSQR6Z4xbBxcq0PBFBZH7OsgLdHqDdkbgZQp0e7Azdgz0SfL2JwJFoA5axyNb80CgblYlZjJAdx/oQgW6OcUeOQv/boY/0wR6/798ODzRCoEOLebcBNo5tHuHQEewKjKXOAj0cBHog//Vvg50LbvHV8+nfQhpS5JAn/3btDlmNJbb8UScr0B7b5a0h7Jmfdv7ilEE6qaCQJu/SS9KoOu99a893H8S6fn914bsPonU/GxSEgjUAIEmzdqYDQJ1g0CTKCPQtSZ3H3a/f3T6LPx2w/NJnj9DAj3stD/7d9tP3J+tQO21jUBTZt08EnpM55pf8iKtG8G7ekwr0LHmm1Wgd51dh6Glnp1AP3m4/7aQ+7da38a0+bqRPWkXggYEelDm7l8EWmYhagL15tgL1FjWVOu1nRSBOgkKdIizE+h6S9P8PtCnVwg0i1kF2tv3dVBQoO5rZvrvvsMNBOrmEG5Kg166QCfAJdA//PXNzSs/+nXvWRmN5XY8FRcp0O1dI6453D3dWhoCdYNAkzgHgf7zzZZXftZ9VkZjuR1PxcUKdMw127f9756YVqC3+gIdfQk8Ak1iaQL9N//pH//xH//rf9cU6Mc3r/zn1eqLn9585zedZ2U0ltvxZFir+wIEOur9fnt713v2bn6TCTR2M3BXj4kFOnKmCDSJpQl0d1Kq+ZH7r3568zebf798Z/dvg4zGcjuejIsVqD+C+XQEOnKm8wrUOgwTAYGGGNyF/8Xvfve7D5q78F++s9/yfO/mx51nZTSW2/FkVBDoqLdIKYGOiGA+va5Ak15PuVHnNHgUBJrE4gQaPguPQLOXoSLQkYS3wKZZr11hCwp0/LeAHMNNaFAEWhy/QL9853gW6dt7pgg4Nbe3cy5j+9Mci2wsZebFzTHv4Tumpb+4ggEmfC2NWW9+nGZJ066L8xHoRzffP/y4ZIHO8N7rDNuZjTaXW+Z536feMS3nIdCJFoRAV41PND0XEujH53EZk7nHUThdZ8dp5l34KY+p9ZY3yXrt7x4P32Ex4S58ge/xnHkXPu9EIrvwIUKfhf+Pf7rj328/INoX6MdvvtI9B49Ah5eAQL1zjt9TX6Cj5zmDQFtzRqBFcH4b00fG9icCHV4CAvXOOXpP2mtEoAi0OD6B/rPpTwQ6uAQE6p1z9J6zEuh0awyBlsfzjfRfvXfz3e6HkLZMsj6mBoEWYrOgKdZr8Kr98G2b6QRa4k8ZIdAkFinQDu/dfO+P5gOTrI+pQaCFmE6gg3fVF+j4eSLQJM5AoB+F/IlAh5eQd/2yAQI17kKgSbRnjEBLEBeo9dfkvnzn5sD3Ow9Nsj4mp7/CEaiHiQQa/txo+LYNAkWgxYkL1L4AFIH6549APbMduq+yQIv8NXcEmsTyBRphkvUxOQi0DJcs0ALzbISbapUh0PKEBbqR51ag929946Vz/bvwGxBoIdZLQqBuEGgSyxPo/aOrbyT+qc9J1sfknKlAD4tZuEDNtzkCddEVaPozEWiIYYE+fW7976tvpMxskvUxOXMLdNzb4/IEmnBnXYEWOQQ6v0BzQKAhhgX6eOPOJ0l/43OS9TE5swo07/I7AwTavzPxJRYcde0LK4o0jECTWJxA7//i7fWNT/77lH34SdbH5CDQQkwh0EBbrp3RaQRayJ8INI0FCfTf/KfNX5PL+cvwk6yPyUGgpbi9nUCgCXdXFmiZWTbDTbTOEGh5IgJ9dft1oOcv0P4aL5quf83grAKd0Z8XKdBi/SLQJBYk0H/7i81fk0OgZeeOQDNnmXB3RYGW2oGfQ6Aj5opAQ3AMFIEW4/IEWs6fCDSNxQl0dxb+6RmfhUegpbhEgRabJQJNYnkCffrCh6v7R2d8Hei8Ah270aIs0PILC81QRKAlXy8CTWK0QD946+HV1YOXfhm+IwtToLs/KffcTqDPXn3wpw+fS/pM/CTrY3oQaCkuTKBFX24r3CRrbSaBeuaezkiB3j/a/7XMq5e7dyR+Xr2DKdDdn5T79x/uzh19+trV82l6zmhswtWRDQItxaUJtNj87hBoIuMEut40/NoP16L87N29QZ+9dvXgB79f3/Hzh4mfV+/AtzEh0HJclkDLvloEmsQ4gT4+WvLJ7i+2n+5YbycmnejpgEDv+iMLgTqpI9DUpRYWaOEXi0CTGCXQT07HIte77i+37lj//ODtnCQ78r+RPkJGYxOujnymFGhv1J63QMsuLTg7CYEWm9uWdrgpVhsCfXw48rnms43anjTuaD2ajOePygXJaGzC1ZEPAi1FYYMqC7R0sQg0iY0Wr1MwBLre6nwjcsdTz1FQBHo3u0BHzU9boKuyBpUWaLGZ7UCgSYwR6LNXOzvp7Ts+SbzYqAUCvZtZoCMRF2jZbVBhgRbvFYEmMWYX3hBoU5kI1AsCLcWq7F68skCLzWsPAk1ijEDvH7EFOgkItBSru5Jyicyo+VClk0iF6YSbYAkIlGOg04BAS7HaLbLQMnUFOgEINIkxAl09aVzq+fTqWx9yFr4MZyzQef25b66UQRFoURBocyf98UamU18HmklGYxOuDgedoYVAvawaix4PAi3JmDmeiUAbHzz67dVWl4+PH1Of5JNImWQ0NuHqcDCdQMufrEWgnYeSF6Y26tog0CTGCfTwWfhP39p/Fv7+0emz8M/nn0JCoDvOUqBTfN5wiKNAiyz2kgU638diUzgXgW62MzvfxvTWBN/G5CWjsQlXhwMEWohDuCKLjc0EgWaDQLe8//r03wfqJaOxCVeHAwRaCATqBoEmMVqghUGgGxBoIRCoGwSaBALdNTbh6nBQVKCtA4AXK9ACy71sgRZfdQh0ChDohtICPc3vQgVaZLkItCgIdAoQ6Jb24Cog0NvjjVHz6nM5Ao3OAoFmg0CnAIFuKSvQg0Qn+M6e5Qh09IIRaNkFINApQKBbSgv0bip/LkWgBRaMQMsuAIFOAQLdUlygk4FAuw+eq0BLrzsEOgUIdAsCLUNToGOXnCjQ9OXIjboWCDQJBLprbMLV4QGBlqERbuySB57vOE0nN+paINAkEOiusQlXhwcEWgYE6gaBJoFAd41NuDo8INAyIFA3CDQJBLprbMLV4aF9xG5UuomVlSfQmf3ZFui4ZSPQsmtv1MwQaAgEugOBFqEZDoFmYYUrufoQ6CQg0B0ItAgI1I0ZruD6Q6CTgEB3INAitAU6auEIdAMC7YBAd41NuDpctN7tCNRLKxwCzSEg0GIrEIFOAgLdg0BLgEDdBMIVW4MIdBIQ6B4EWgIE6iYUrtQqRKCTgED3NPfhEaiX+QWasRDBUdcgGA6BNkGgu8YmXB1OEGgBOgIds3QEuqfQOkSgk4BADyDQArTDjVn60HMvR6CFNkER6CQg0AOFBDq1snKqm+QLSaMgUDcRgRZZiQh0EhDogYZsEKgXBOomEg6BnkCgu8YmXB1eEOh4ugL1Lx6BnkCgJxDorrEJV4cXBDqeTrhJBbqb4iIEWmItItBJQKBHTrZBoF7mE+jhxV2CQItsgiLQSUCgJxDoaGYU6P7lXYZAC6xGBDoJCPQEAh3NrAK9y/zDp5qj7kA03PjVOG4kINAQCPTEOQp0uiAmPYG6A6Q9M2sBmqPuQFygo1ckAt3zwVsPr64evPTLw+33X1vf/MGHXuch0BPHdyMC9dINN7VAs9AcdQfi4RDonpECvX90teelnTOf7G49/yun8xBoAwQ6FgTqBoEmMU6gz15bb23+frX67OcPr17YGPSThw9+uFp9+trVi07nIdAGBQQ6ubIuRKBTJBcddXsGBDq2DwS64fFOm6ujMx9fvby59cnD55yboAi0AQIdS1+gzgQItAMC3TFKoE1Prrc93z4+8OxVBFqC/ShDoF564RBoKkMCHVkIAl1tDni+fLrxuHHjk4cvOE8jIdAWu2GGQL0gUDcINImNFv8kBUOg94+u3jjdenrcnV/99mHzgSwQaBsEOgoE6mYo3MhGEOhmR72x137an398dfXgJ17nIdA223GGQL0gUDcINIkxu/DtI50Hgd7/xTceXj34M6fzEGiHzUBbHX7wPX1SFidQXwQE2gWBbhknUHMLdM377n14BNplPdJWd+6PQSLQXgbXjBBoFwS6ZYxAg8dAOzdyQKA9NgLN/JR148kItJvBNSME2mNcJQh0FTkL7z8Nj0B73N6ucr/np/nk4nnaIFA30qMOgaYxSqC960CP26QItCD53zTZeGrxNB2WJ1CZY8naow6BJjFKoOutzuf33yJy/CTSi/sHnJ/lRKAG2d913nnmlCxNoEIn47RH3bQCHdnnuQh0vcV5/Cz89vtDPnl49a0PV/fvXjVPL+WAQA326RyDDoEaIRzzmSS49qhDoEmME+jq/q3OtzE93d16wIX0BTkfgU6XwwaBuhkON6YUBHqg+32gn77eupkLAjU4F4HOjylQlUMhi6uuAwJd8Y30h8YmXB3jQaBerHAINAkEmgQC3TU24eoYDwL1gkDdINAkEOiusQlXx3gQqBdboCI9Lq+6Ngh0hUAPjU24OsZzSJc/6hCoAQJNISHciFYQ6EQgUAME6gWBuplUoGP7RKAhEKiBW6AzXDekXR0CdYNAk0Cgu8YmXB3jQaBeAgLV2JJfYHVtECgCPTQ24eoYDwL1YodDoAkg0CQQ6K6xCVfHeBCol0ICnabHJVbXxt0LAp2KogI9O25vp53+QrilxzK4ezmfQs9aoBm/cib8fTaeY7rcX9xsgdp3a/S4yOpasAWKQPeNTbg6xoNAvSBQN1MKdHSfCDQEAjVAoF4QqJsMgWZf1oBAJwOBGiBQL0GB5hWDQAPs/1QCAkWgygQFOjQOEWjgfgQ6SKpAPX/vEIFOBgI1OKVrj7yhgTvHFxhrV4dA3SQKdP/3DmfuE4GGQKAGAYFuRm70eQg0LNCsahBogMPGJwJFoMLYAt38HB+JCDQYDoEOkSrQ/b9Z80agk4FADQIC7d7RA4EiUDdZ4ebeokegIRCogSnQw+/+yPMQaJZAw6dDEOgQWQ2NrxOBhkCgBpZADz/FBiMCzRHo7W3IoBP1uNDqTBAoAtWlka7vTQQaIRyu103kNxICHSRrHx6BTgcCNegJ9La/K2+BQCPhupfU3nZ/MB4ry2Krs0CgCFSWjkA7O5rh4YhAYwK9tW8h0B3ZAk0vCYFOBwI1aAu0d5wuOB4RaCzcrX0Dge7IDYdAEagqLYH2f9WHxuMc/hSvLirQwFZ8vzYEmgACRaCqdATafRiBBomGC2x1ItAt+QJNbalAnQg0BAI1GEgXGroIdECg9nkjBLolOxwCRaCiDKVDoCHi4Q4fQxw6pIxAU0CgCFQUBOplQKC3d8ZBEQS6xSHQxJoQqMH9o5e7dz179Y185yFQAwTqZejgR9oxZQSaBALNFejemk+f+9VRoHtrPnnhw6NAP3l4dWDYqAjUYFigM36Cu4N2dcNHjxOuWpqqx0VXZ4BApxHokZRNUgRqMJgOgQZwbbsj0A0egaYVhUAPRATa2OBkC3QsCNSLKxwC3eAIl/i3PRDogftHOy9uBbr9Zy3Q3V3NXfh/9XZ6HgRqkCDQ+b5DqIN2dQjUjSdckkFL1Kkl0NsU/LvwCHQsw+kQqI0vXPe6UASaTIJCEeiR7F34FwfzIFADBOqljECLROlzjtUlGPT8BFpmF374JFIKCNQAgXpBoG7c4RBoskAbnATaPgZ6cOyB9f1REKhBikBn+w6hDtrVIVA3IwQaLwyBJnLaAn26O72UskGKQA0S0iFQkwICnewQ6FlWtwGBpgv0sMG5JvJJJAQ6DgTqxX0gz/65LGdZ3R0CdW2BNj7Kef/+6xuhfvMn+731p6cdeK4DdZEk0Lk+wd1BuzoE6maMQGOVFenznAX67LXnf7FW5/0Hr3WPd/JJJCcp6eb6AHcX7eoQqJsR4RBoskCNXfgnB28enMoW6FgQqJfxAp3uEOh5VrfB7mx/LwJtYmxU9gW6OQKaCgI1QKBeSgi0UJQ+Z1ndlpBAb0OP5XLOAu3twiPQsaQJdKYPIHbQrs4b7lQeAnUQ+GjxVqEItEljF/6oychJJD6J5CIpHQI1QKBuRoULfLDj1v7+wHzORqDFQaAGCNTLaIFOeAj0TKvbEvxkHAKdGARqgEC9FBBoqSh9zrO6LeFPxpUpFIGGQKAGaekG/7TPJGhXh0DdjAs38Qc7EGgIBGqQmG6eT3B30K5u9DdiIFAf/U3Qok0i0BAI1CBVoLehGxOiXd2Ij9Ps/o9AnSBQBCpDajoE2mXsB7onbfFcq9uCQBGoDMkCneUTiG20qxv7eUQE6gWBIlAZktMh0A6jrga/Q6B+pv1gBwINgUAN0gU6y0cQW2hXN/LziJMeAj3j6jYgUASqQno6BNpm3MWME5d4xtXdTXxVHQINgUANMgQ6x0cQW2hXN/ZqcATqBoEiUBUy0iHQFqUvZizKOVfXK+9cBaoGAjXIEegMF4C30K6u9Knkopx1ddP+aT4EGgKBGuSku71t/jM92tVph9NON3YGCLQGCNQAgXrRDqedbuwMEGgNEKgBAvWiHU473dgZtA6CFh6PCDQEAjXIE+j0n0Fsol2ddjjtdKPngEArgEANstIh0Aba4bTTjZ4DAq0AAjXIFOjkn0Fstl5ryQAAIABJREFUol2ddjjtdKPngEArgEAN8tIh0BPa4bTTjZ5D8yAoAp0JBGqQL9DZ/ClenXY47XTjZ4FA5weBGuQKdOoPcTfRrk47nHa68bOY7oPFCDQEAjXITIdAj2iH0043fhYIdH4QqEG2QCf+EHcT7eq0w2mnGz+L0zBEoHOBQA1y0yHQA9rhtNMVmAcCnR0EaoBAvWiH005XYB4IdHYQqAEC9aIdTjtdgXkg0NlBoAbZ6RDoHu1w2ukKzOMwDosPRwQaAoEaOAQ6RQwT7eq0w2mnKzGTqb6ZAYGGQKAGyum0q9MOp52uyFwm+mAxAg2BQA2U02lXpx1OO12Z2dxO8rkOBBoCgRoop9OuTjucdrpC87md4rJkBBoCgRoop9OuTjucdrpic0KgM4JADZTTaVenHU47XblZlT+ni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r0C/fOf7/TszGptwdYxHOZ12ddrhtNPVDhADgYbwCvS9GwRaBe3qtMNpp6sdIAYCDeET6Ffv3SDQOmhXpx1OO13tADEQaAiXQP/wVzcItBLa1WmH005XO0AMBBrCI9CPbm7+/F8QaB20q9MOp52udoAYCDSES6Df/fvVxwi0DtrVaYfTTlc7QAwEGsJ7Eqkl0G/vKREIAGApIFAAACdFBHogY5t9wh2C8Sin065OO5x2utoBYrALHwKBGiin065OO5x2utoBYiDQEAjUQDmddnXa4bTT1Q4QA4GGQKAGyum0q9MOp52udoAYCDQEAjVQTqddnXY47XS1A8RAoCEQqIFyOu3qtMNpp6sdIAYCDYFADZTTaVenHU47Xe0AMRBoCARqoJxOuzrtcNrpageIgUBDIFAD5XTa1WmH005XO0AMBBqCb6Q3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XEa66+vr6YKYnE11nrkvFwRqoJxOuzrtcAjUCwINgUANlNMZ1c3+Xg+j3BwC9YNAQyBQA+V0pkBlDKrcHAL1g0BDIFAD5XQI1E3GqLu+nr3Uc6nONfflgkANlNMhUDdZAp39wMi5VOea+3JBoAbK6frVzb+xFEa5OQTqB4GGQKAGyukQqBsE6gaBhkCgBsrpLIHqnIdXbi5boPOWei7Vuea+XOoKVOaN30Z5LCNQN+kDdCtPBHoCgYZAoAbKY7nX8jUCTSRHoHcItAkCDYFADZTHsiFQoR6Vm0OgfhBoCARqoDyWEaibgQHaKHEv0FlbXXJ1o+e+XBCogfJYRqBu4gO0cTHD/icEegSBhqgtUJV3fgvlsdxt+brG7mYQ5ebiFtgeSj7+3PxnJpZb3eimSjpobipfxqTyxm8jOpa3XfUFevp/fUSb2zEg0FOLR4HO2epyqxvdVEkHzQ0CNdAcy7tRikDdxAbovsbmjZlbXWx1dwi0FPnrQ+WN30ZyLO93MRGom8gAbR31vEagXYYFOqaqkg6am+oCFXnnt5Acy/tdzH11x9q6Aq1bqGRzB8ID9KTM3a3j3ZNnOrHQ6raMvBS5pIPmpvZHORFoIrtzRYfqGhtJPYHWbFSxuSPBAXrdVmb3bPw8LLO6HdsDyGPmvlwQqIHgWD56clvd6Td+b2+z/6bHAntCA7RZWfuShsHqCnarWd3+BQ5dAXY3qoqSDpobBGogMJa7HjzuYu4Eetfdd29skXYrnXM7SqC5MIEB2uqnfVXtUHPBah2Va1a3f4Wt6nqvrXUGzkFJB82NlkCvj7hXRgkExnKnhJMfN9U1BmxfoL2RjED3BAXautXsa6C58EB1dK5Z3XX/2o/QPo5/mJV00NzUF2hj37OJd2WUoP5Y7pTQ+GldXWPvvXvC2PgaoVnbrN9cBHuAdjf1Wzv0AwINTnBGAu1e+2GcMBr7wYOSDpqb2gJtHbxrjtzLPhWyP6rU/3Wy3gRtfmCme8LY2BZIPcBfpPD6zUUwB2j8iEd0GF6HvzT0rAR63X7D3hn7OKeHPJR00NzICDS2ITA39cfy8YLE3ub49ap1xt2+nKkn0OEuy/Rdv7kI1gC19ke77QWInTo5J4EeT10e7+jt43R/yKSkg+ZGR6CdSWoatPpYjrz2zgZSW6CH271t+cEqjR0zD9Wbi2ELdOCuiEADz9/dfR4CPfxabgi0cX9rotOD2ZR00NwICDQ0EOsZtPpYjrzylf3Lv7Nl0D2MN1hlZGsqh+rNxVj1X+DwSw5OESvW8+tIsrrDL+TeRwcDAvWNoJIOmpvqAo1cA3GxAo396ghfzNg+I9eZ1UCV4ZWQR+3mohg7NQmvOCjQwzzNJZ2ZQK+73z8ZOFCMQEeR0Vin/uAv8irMN5aD778gcYGebnZmFa9y7GnUU7qxM5iQ683h4+6R9pSnRe++CIEaG572tQoIdBQZjXXWUaB4BNojVaDd93fHHHfmzdEGlbTAnt0VYIkHOJsTRVfRZQh01T+dae63+wZQSQfNTVGButgcod78F3qsdbN1x3XoacvBfAm+13Xdbmf38+muWHOnW8tvNEi3kFXyq+1N1WzanMd2Yzc3oCDNl3nde/f1JloZXZ07Clug1+Etgfbp5O4lkVOdZpptY8B+BdFXFftGjP75pcDe1XVws2Fko5KbUVuuj18jkH3Ko9tr5zMOgfP4uU0qVnd8DeYFDN2JejdSKemguakv0PgFS82B2jnRvN1PmkShswrUODNcRKDdE+udH0MeOVuB9r7IKv2lXndpP9j94VIEah4FRqAjyGistSIipR9Pb3TH6UGnUxh0RoEa77P4K0r4TrbmzK2DVnetU+4hH7gQskD/dNHhq1TzT5mF5NmcTf+a3Ly8QtUdiQq0+/391q00SjpobtQFerhcubcv2hi39sAewXkItPvbpfMrqPWLKHnxA+hYwHjtnT9lWGjEHC9kvjyBXremOdybv5iSDpobCYHGJu3vqHeGZ3jbwM1cY/l6WoGGNi6bWw7Ws2KLH0DGAu0D67sX2f47CMXGy0HHnZ2k8xeo/VksBOono7H0dvtu7O6bBibzM59AjffZwKvI+gvd/eKad5o9jjOLjAU6R3nbAr2LnrjMXtRBl2cn0NNLyBFofrElHTQ3+gI1t9GstVROofMKNO83eFZ1vQW2FxAoLHZOb0jvvlzFaSnsELr9AeLCAm0tr/lPKirVNRgUqPmLAoG6yWgsu+QWgbFZak9+prF8bQ3AofzjBNrZ5A31GJnBIgR6UNj+xj5z/wPEhRZ23T4ccjECtb9BIb/akg6am2UKNEiZw6GzCfT0/9OdA08aV13armuwv8FqRSzQ2hQcOJBXYGm2OS9BoIW+w2vBnJlAN4w3aIl0CREsgQ4+bWR1adWEJhqsdsJfjFlTH364S7DAaI7hFi/QzvbHcHUI9AwFepf7futRRqBDEU7XvzTvHJrv6KMfaVOFjpEMXSOQHyiJ1mVsQ802zx41p55BoM1ficsTaOeClsYLiPxBUwRajozGxrceJXm9miNgLoG2/+3+bDN5dfsc9tml8B+x2DH1TvIhRXzqwBOnE2jrJ2MDrv+MaQbdSFpb7kkCHbupcpj7cjlTgab++rf3SQsJNHFDqSXQwfnOI1D7jTF8ec6EAr1u/DwwceDGTKNuWKCTDbqRdJIj0ATOVaBJBr22r2QvMZaHrzTsHjnb/Tw445kEar0zzKsG2ky3jdcSaCxC+ME5BHqdINDpfmuPo5EqWaBFLqct6aC5OWOB7q8sCa/h6/14701RRKBDDm8aoXdfmLkEavRiHbPtME241qGDgeOwkcdm+rWdINCJBt1IWodJ7hIFWoKSDpqbsxVo94i4+fj+h+5DhQQa96GlzYRf57MJ9K7XX8LJkakE2lx69DhsNJyGQANDQ0qg3Ss8EWiI8xXocU/JPpp33dik6W1qlVj40IwMgaYcdphPoF2DXjcUFqIXrsQxsuu2QO9iRUWPL8yz3xPYoTgNx9P/W+kmDzdAK1JnOx+BhjhjgR6xDua1T+v2Hs6YubmV276gxZqvteOesth5q9tw3X0xGQIdOmCZGGA/q7uOTEOThsLNtN9jpjntEAW24wUE2rqFQJO4CIH2BXkdeXzz9xhyZm4Z9LjVFlyu8WOSauYXaO9YcbJA908cv/jTYuPHYeMN1hTo6ZB8aGWrCfQagaZwCQLtfbdufIvz2voD4sFZ2+8H827rgOJp+YmbahUE2t1kjyRthYscQslbeOPf6HHYgSVVFGhwH+U02So05Ux0F4xAk7gMgXY0NvD4eiynDuLA8S5zr7x5fKz9+32/gacr0M6ueJpATxtbkZkmLfr0Q/jEXzTWPtxMR94bPxt3hh5cHW5UUmh0swKBhrgIgd51bdV7uD3oV6lbTa35mjPsvp2Ou6C9TdPEd00dgXY7CsVtfd/RwC7/dZvwghs/NWUaS2iHm1+gkZ2L0++ClkCD7RbUatrme/M2Ag1xGQK962is93B7Q3KVOlw7W67Wz529uP1mVG9vKfntUUugLa4Ntg+smlOcJrfn0Z6RtZDjdKelNp9tTR5hJoG2bkR+OxwEuk++Ot3n+vWQEzF7+x2BhrgUgcZ2plpv0s3/VneBN33waZ1b9m7cIUAvQ86bQ0KgG0yDrhoPNie1nh67eZx/d4uu82NUqV3qHT4OPHL4f0Ogrcc6symWaGgvrA8CDXEhAr1rv8+NRw8/bP6/ukt5PxpHjaxHuu+Jke8EGYF2aGxG9V/jwGFn4xmnndlre6L9lvxxioRWxarb75IcfmoPul4/5TZBT0eS2mliz0GgIS5FoHcxf3b3tVobA5E59u6xHjpteebEDSJmgRPb9lbHnzoP9qbuP926HRPofn0d/z+YUK2648bn3VGgjQcDkxZZakL/bRBoiIsRaJy2XhuHozoTtO4x5nKcuHlvaHIXctUd2fSzMg9RxDbWG89u305YWuPHlHrVqjvF3gs0eNjjePi8xFL7sx+eOQINgUANjidEj/QPAJgj7toancm7mGnZhKuLbOUP7dJHDiinLTdhMrnqrpu/cVedkvrH0UcNof6RpE6U6LMRaAgEanC4JO94R3/TMngwtfPMw81iR7Ckq4sdIwndsO8sdcakiVx1rTNgXYE2rxw5TjRiSd2h2RjTw1vwCDQEAjU4nAo53tEYdQNHNM2tzXIHsNSrC4dr7K4OnMjb3Siba4tcda2LCnoXH/euLwgXN+C/xv7TtXEvAh0BAjU4nku+6/xwGMTh8WZubSYeo0vLJl1dXKDxN6t16UJRlKvbCrR3X6euwJb7cLGHQds9ip88LhFoCARqcLqasfnP4b74FSXX1lV25fwpXl003MCmzpApRqNc3eYbbKxhM3jcvblhb/bbuMs/DBFoCARqcPo8TeP/x/sGfm1bDyPQFBoCHZ/EQLm6tG3BmB2Pt9v3ldn5QaAhEKhB4wOJd/1ROzQi7e2EIsHu1KsrI9BpNkC1q3MJ1LRjZ6+/SJcINAQCNTilu75zbA5N9P7foV3dSIEeDtUVStNBurqkF93f3hyYrlSXCDQEAjVoCDT+F8wqoF3duHBJJ4T9nEF1vcPxwelKXnuPQMMgUAPzS9lE0K6ugEALJTE4g+raO+eRrq6HTnbmgUBDIFCD1tcCV0tho12ddjjtdElTHbU5+Lum6G8jBBoCgRoop9OuTjucdrq0yXZaTJFjya15BBoCgRoop9OuTjucdrrUCac9UGyDQEMgUAPldNrVaYfTTpc85ez6RKB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T6J/27hNL1qFyd0VYT5eZqVzeAdjgEGuBiBGq88//kQPcB5bFc0wKBupqPtZg53hAI1A0CDXEZAu28oYfe6prv/x3VLGAZcphKYU2EBGq0s7qL/EqvDQIN4RLoV3/35s3Nj37duz+jsQlXx13qm314at8CJ3lJB6pWF5lin86YVXhRgZ+nopZA00bjMHXSb0GgITwC/fKdmw3f+U33gYzGCtafPPTCI7Ez+ep059ilF3ydO6zq/jbj+Vlv2exX0g2XNteEBZRodh6B5pQZfE056yA4wZ/0p/K+KAQawiPQ926+9+vVFz+9+d4fOw9kNNa/72+b7O5KGovJAy1jhd7lLr/19JGB/uRvEzhN3r1jd9NdXXf2vubibSS0mPmE1k3jJdjVdR4Yaju7y/7LyquuX2R2u6nJ7UVmjcARo2bBOAT6+Zvbbc8v33nlZ51HMhpLXbEJpL0Hkt4irRGRFnDglc71muZty2C/Yu0ah+oZbqpYsxkN+Z5+FzJKv60Wq+HSwkscLiW/tNbqNe7q08+TRgmR1cIh0I9uvr//98edRzIaS1qfaW/aJkPPqEXOwC1Cc+FD3RgraPJCLLLWffsZxgzqdjoNA6GCT3DN2U2OO/c6WC4Ogb538zfbfz/ei/RERmO7f/+bDK3RZNxVhOQ0jlE7US/JBF+uu60co5ccTt5OGzEPUYJrP/xKhh6flEAPxyrSxiACjfLVT/e77p+/eTgI+u092fPKHdsAoE62BpZMXYGeP5c7svLIf4PKvXPdUaZ6DTmdKhS4SEYJtHshU/YuvCjK6bSr0w6nna52gBhcxhSiyBbogYzGJlwd41FOp12ddjjtdLUDxECgIRCogXI67eq0w2mnqx0gBgINUfcsvCjK6bSr0w6nna52gBgINITrOtAft/49kdHYhKtjPMrptKvTDqedrnaAGAg0RN1PIominE67Ou1w2ulqB4iBQEM4BPrVT2++O8Fn4YVQTqddnXY47XS1A8RAoCE8Xybyhda3MZVHOZ12ddrhtNPVDhADgYZwfR/oF3+39uePutufCHQOtKvTDqedrnaAGAg0xGV8I30m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GKCjSZb3+7ymLPAapzQ3VuqC4EAl0YVOeG6txQXQgEujCozg3VuaG6EAh0YVCdG6pzQ3UhEOjCoDo3VOeG6kIg0IVBdW6ozg3VhUCgC4Pq3FCdG6oLgUAXBtW5oTo3VBeijkABAM4ABAoA4ASBAgA4QaAAAE4QKACAEwQKAOAEgQIAOEGgAABOKgj0q7978+bmR7+ef8EL5st3brZ85zebWzSYypfvfH//U6szChzmWB1jL8b8At2vj93qgDQ+f7MxiGkwmfdu2hbYdUaBCRyrY+zFmF+g791879erL356870/zr7o5fLxYTRvoMFEvnrv5tBbqzMKHKRRHWMvxuwC/fzN/W+yV34296IXzHs3Pz7+TIOJ/OGvbg4WaHVGgYM0qmPsRZldoB/t18tHjdUCA3z108aApcE0Prq5+fN/OXbV6IwCh2hWx9iLMrtA37v5m+2/rR0DiPPlO9/7v9fbBP/z9tg9Dabx0Xf//thRqzMKHKJZHWMvytwCPf4++/xNDqMkcziOvxm+NJjB/o3e6owCk/j4ePSDsRcBgS6Bj9e7VH9c/X9/d7MujwYzQKBuDgJl7EWpKFAuhUjmo+Oe6I9pMIe+QL/zGwpM4uPO4WPGnglboEvi4xs2oLJgC9RN9zAnY88EgS6JzgYUDQ6BQN10BcrYM+Es/JLYjlsaTIez8G76AmXsGVS4DvTHrX9hmK9+2hy3NJjOx53rFvfXgVLgMMeNd8ZeDD6JtATeaw5mGkzndC0On0TK5LTxztiLMLtA1yviu3yaNpPP39xcSvLFX21Lo8F0DhZodUaBKTSuA2XshZn/y0S+4Ptc8vlo/4U424+D0GAyx2N1rc4oMIFjdYy9GBW+D/SLv1uvgR/xGyyLL/765uaVP9+XRoOpnE52tDqjwGEa1TH2wvCN9AAAThAoAIATBAoA4ASBAgA4QaAAAE4QKACAEwQKAOAEgQIAOEGgAABOECgAgBMECgDgBIECADhBoAAAThAoAIATBAoA4ASBAgA4QaAAAE4QKACAEwQK0/L4qsmLteMAlASBwhw8uXq5dgSA8iDVL330AAABDklEQVRQmIFnr14996vaIQCKg0Bheu4fvfD/PHrhw9oxAEqDQGFyfvvwWx+u7t998MPaQQAKg0BhWn7384fP/2T70/uvPXjpn35fOQ5ASRAoTMqTBy/94njjg7ceci4JzgkECgDgBIECADhBoAAAThAoTEn7c0h8FgnODAQKc/D06o3aEQDKg0BhDhAonCUIFOYAgcJZgkBhDhAonCUIFOYAgcJZgkBhDhAonCUIFOYAgcJZgkBhDhAonCUIFADACQIFAHCCQAEAnCBQAAAnCBQAwAkCBQBwgkABAJwgUAAAJwgUAMAJAgUAcIJAAQCcIFAAACcIFADACQIFAHCCQAEAnCBQAAAnCBQAwMn/D/Qeodow8ghkAAAAAElFTkSuQmCC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412" name="AutoShape 4" descr="data:image/png;base64,iVBORw0KGgoAAAANSUhEUgAABUAAAAPACAMAAADDuCPrAAABYlBMVEUAAAAAACsAAFUAKysAK1UAK4AAVaoAsPYAv30rAAArACsrAFUrKwArKysrK1UrK4ArVYArVaorgIArgKorgNQzMzNNTU1NTWtNTYhNa4hNa6ZNiMRVAABVACtVAFVVKwBVKytVK1VVVQBVVVVVVYBVgIBVgKpVgNRVqtRVqv9rTU1ra2tra4hriKZriMRrpuGAKwCAKyuAVSuAVVWAVYCAgKqAqqqAqtSA1KqA1P+ITU2Ia02Ia2uIpqaIpsSIpuGIxOGIxP+jpQCma02ma2umiGumxOGm4f+qVQCqVSuqgCuqgFWqgICqqoCqqqqqqtSq1ICq1NSq1P+q///EiE3EiGvExKbE4f/E///UgCvUqlXUqoDU1KrU1NTU1P/U/9TU///hpmvhxIjhxKbh///na/Pr6+vy8vL4dm3/qlX/xIj/1ID/1Kr/1NT/4ab/4cT/4eH//6r//8T//9T//+H///9+hYNvAAAACXBIWXMAAB2HAAAdhwGP5fFlAAAgAElEQVR4nO29C5skx3lm1wMCUM+apME12OAFu8BauxQBm+IIay0NSLZXoiUOxF3JJCGTQ4A0ILLbO7h60Kj/77pXXr6IjPgyMuPNqnOeB5iuqqzMt96MOp23qr5aAQCAi6vaAQAAlgoCBQBwgkABAJwgUAAAJwgUAMAJAgUAcIJAAQCcIFAAACcIFADACQIFAHCCQAEAnCBQAAAnCBQAwAkCBQBwgkABAJzUFuiTq5crzuNx5Jlpc71/dPVG5OHJX94nD5/71enWp289vLr62g8+TFr6k6sXxy4d4MIpLtCnV33eOD34wv7NfRCP6/259cSDb/1+f7M5j/V82xwWuFo9e7UXKlugpzv35moJNP7yItGihCraJmgJ9Ml+xg/eiD/z8CgCBRjHEgX67sETf7a7XUKgT3uPVRRoe7P2iRFy89SeQNf+3PxS+fStQ+Mugb7/+nr+3/xlf+kA0GW6XfjHxvszR6Cf/fz1hxtLfvMHHc+8u/PEZ+9anrh/9ODtxrSfPOxaqjXBrALt0I/WyOgR6CcPr45bngeMpUd/w63u3+08E4EChJlMoOu3c/Po3I6WYcLv8dVuM+rItz5szePwfv+t4YlBga63Q0+6MHfh9/oaK9DoyzOjdRP0ltleTlegpxcTXXpcoI+vHqx/YW00+nJo6QBwYCqBrt/D3+hvglpvXvP9udbv1Uv/tBHMZ5tdyqaKG9J77BDoes6nqR0CPZEr0PG78KflvLjqCfTZq6dXvt87j8vvsRHg6Wmrfj83BAoQZiKB3m924Pt6agk0so+73kx8/ngUbvXpa60jmSdP7PWYtQv/pKnjKQU6wTHQduyeQE+vax9k4Px9c8vzOOcXjxFeDCwdAA5MI9BPH23ewes34bfajkg9SPikvfvf3O1unjXZOyNHoBttnLaMi+zCn/aB478fOtEiDAh0/fB4gW6LePCT9p2N305P96sAgQKEmUKg9z9/uDPn/btXD37YfCRVoF2xNW4PCjS6mbfZsHp62q8WFej6F0Zj2b0gW/ftt4FDu/Avm888ZVmvohd+96hzeLmxfo6zQ6AAYcoL9IO3Hp60+dv1z//htDOeepblcWfnsnHFzeAufEyg99st4ydHb0x5Eml4Fz6oprUhG4ePe0GOxxG6J5EOTxo6hXW/Xi2bCjbnik6X065aPY+6UBfgQigs0Gebt+6DxoVH9+9uNpde2L/J0wUa3AIdOIkU5dPXdvulvz0oPiDQraKLn4VPF+jT1mmzbpD19ul2Mc7LmH73X19fP/D8Tw6NbD669AtjUY8RKMAQpbdAP3n4zc5xtfv3X28cWIvt456IHANdz+Mwu6eDJmoHWe+2Pr+b7cYbmx/bAt0fEdhv4z45bOS1g50YeRlTJOijq+b5nW5FT/YzjVxIHzmDvn0Fz5/W0QcbnR42PJ/0f1EhUIAw834WPuMs/AuBs/C7SxV3F9J3PHE8NthlO91GS6fZ/PZfvb2aQKBpL2+AtRT/obEP35nH8QLbyEc53zafueX+0fN/2T6vdv9fXt//XmELFCAP0S8T6V4H+svmg+8GPBEX6OrZ6z9cdYgLNNscYYEOROulMs4InR7dK7sv0LwvEzHgGChAFrUFGqL1SaSXPuw+OOgJz/v+KNDeuX03HoFuLyB6ctpabgd5stmOfnzcBm4LdCychQfIoqxAsza0Bvjs59/Yfxb+98MT9wi873sfhTK2QPdOCpnjSXcWGV9nd9ywjHhvd8B3f61nbx6780tTCZTrQAGymF2gvUli70//u3eUQKNXoU8s0Pv91UjNc+qneazvPVZp7MIPlju0gvgkEkAO0+3CR45ujhVoRIOd76zrnQWKzb/5WZ5UcxhfqHz/X17/+mbJX+tsO6dFO35Cff0if9gN8tuHrV9F5QV61DafhQdIYHaBZk21QIEevw9uS/PobUq09eyO9x4uVzoG2V73fjoWYgg0+vKSHuXbmAAyWOgWaOvzRZH3eNuJA/NPE2h8F35zsdRL/7Td8vxs85ms8OIt9a2f3TDku+0vJl3v3Lde9yQCPV7iYB6BBYAWFybQoWOgjculfAJ90rrk6tNH4T+bYarvk3/XvGDrSWcL9C/+rDeD4gLlG+kB0qkg0IHTxgknoiICHdhPtgXa/5Dl+v6wQCN/Sqi7R/+09UV80WhBQkE8x0BT5uuZCuAyuTiBWl/CuRfo176xA4FmTwVwmegJNIGoQKOztwVq4hJobBd+IFp2EFOgyS8PgQKMB4GG8Ak0chIJgQKcG/VPIkUvRLfJuYypbcz+H2UKLj35JFJbixmXMSWqacwufKxcBAowFgSamX9IoBkX0iNQgIVT+0J6XWTyR4OMOCKCQAHGovptTAAA8iBQAAAnCBQAwAkCBQBwgkABAJwgUAAAJwgUAMAJAgUAcIJAAQCcIFAAACcIFADACQIFAHCCQAEAnCBQAAAnCBQAwAkCBQBwgkABAJwgUAAAJ0UFepdKxqQ1UE6nXZ12OO10tQPEmLa6kg6aGw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t0A/f/N7f+zel9HYhKtjPMrptKvTDqedrnaAGAg0hFegX/30BoHWQLs67XDa6WoHiIFAQ3gF+tENAq2CdnXa4bTT1Q4QA4GGcAr08zcRaB20q9MOp52udoAYCDSET6DrHfj/jWOgVdCuTjucdrraAWIg0BA+gb53831OItVBuzrtcNrpageIgUBDuAT68Xr3vSnQb+8plgoAYAF4BPrlO6/8bIVAAeDS8Qj0vZsfcx1oLbSr0w6nna52gBjswodwCPSj7fl3BFoH7eq0w2mnqx0gBgINkS/Qz99c78Aj0FpoV6cdTjtd7QAxEGiIfIF+dHPkO79pP5TR2ISrYzzK6bSr0w6nna52gBgINAQCNVBOp12ddjjtdLUDxECgIfgyEQPldNrVaYfTTlc7QAwEGgKBGiin065OO5x2utoBYiDQEAjUQDmddnXa4bTT1Q4QA4GGQKAGyum0q9MOp52udoAYCDQE30hvoJxOuzrtcNrpageIgUBDIFAD5XTa1WmH005XO0AMBBoCgRoop9OuTjucdrraAWIg0BAI1EA53a6629vb2kFMlJsTH3Xa4RBoAARqoJwOgbrRHnXa4RBoAARqoJwOgbrRHnXa4RBoAARqoJwOgbrRHnXa4RBoAARqoJzuKFBJgyo3Jz7qtMMh0AAI1EA5HQJ1oz3qtMMh0AAI1EA5HQJ1oz3qtMMh0AAI1EA5HQJ1oz3qtMMh0AAI1EA53UmgigZVbk581GmHQ6ABEKiBcrqDQO8QaC7ao047HAINgEANlNMhUDcDo67yNv2Sqxs99+WCQA2U0yFQNwjUDQINgUANlNM1BCpoUOXmEKgfBBoCgRoopzsKVHITVLk5BOoHgYZAoAbK6RCom2GB1mx0ydWNnvtyQaAGyumaAtUzqHJzCNQPAg2BQA2U050EqrgJqtwcAvWDQEMgUAPldAjUDQJ1g0BDIFAD5XQI1E181NW+sGHB1Y2f+3JBoAbK6bbV7d7oggdBlZsbFmjVX0kLrm783JcLAjVQTtcQqOAmqHJzCNQPAg2BQA2U0yFQNwjUDQINgUANlNMhUDcpAq3X6IKrGz/35YJADZTTtQWqZlDl5hIEWvNX0oKrGz/35YJADZTTNQWqtwmq3BwC9YNAQyBQA+V0CNRNdNRVv7BhudUVmPtyQaAGyukQqJsEgVZsdLnVFZj7ckGgBsrpEKgbBOoGgYZAoAbK6VoClTOocnMI1A8CDYFADZTTIVA3aQKt1ehyqysw9+WCQA2U0yFQNykCrdfocqsrMPflgkANlNMhUDcI1A0CDYFADZTTIVA3sVFXv9HFVldi7ssFgRoop0OgbhIFWqnSxVZXYu7LBYEaKKdDoG6SBFqt0sVWV2LuywWBGiinQ6BuEKgbBBoCgRoop0OgbhCoGwQaAoEaKKfbVFf/3R5CuTkE6geBhkCgBsrpEKibNIHW6nSx1ZWY+3JBoAbK6RCom8ioa/aIQPsg0BAI1EA5HQJ1g0DdINAQCNRAOR0CdYNA3SDQEAjUQDkdAnWDQN0g0BAI1EA5HQJ1g0DdINAQCNRAOR0CdYNA3SDQEAjUQDkdAnWDQN0g0BAI1EA5XVugagZVbi4y6lotItA+CDQEAjVQTodA3SBQNwg0BAI1UE6HQN0gUDcINAQCNVBOh0DdIFA3CDQEAjVQTodA3SBQNwg0BAI1UE6HQN0gUDcINAQCNVBOh0DdIFA3CDQEAjVQTodA3QRHXbtEBNoHgYZAoAbK6RCoGwTqBoGGQKAGyunW1Ql8bCaEcnMI1A8CDYFADZTTIVA3iQKt1Okyqys09+WCQA2U0yFQNwjUDQINgUANlNMhUDcI1A0CDYFADZTTIVA3CNQNAg2BQA2U0yFQNwjUDQINgUANlNMhUDcI1A0CDYFADZTTIVA3oVHX7RCB9kCgIRCogXI6BOoGgbpBoCEQqIFyuo5AxQyq3BwC9YNAQyBQA+V0CNQNAnUz8IYd2VhJB80NAjVQTodA3SBQN4MCHVVZSQfNDQI1UE6HQN0gUDcINAQCNVBOh0DdIFA3CDQEAjVQTodA3SBQNwg0BAI1UE6HQN0ERl2vQQTaY1igYzor6aC5QaAGyukQqBsE6gaBhkCgBsrpEKgbBOoGgYZAoAbK6RCoGwTqBoGGQKAGyulWK4k/QBFAublkgdbpdInVHUCgZSi1PmqjnA6BukGgboY/iTSms5IOmhsEaqCcDoG6QaBu4m/YTV8ItACF1kd1lNMhUDcI1A0CDYFADZTTIVA39qgzCkSgXRBoCARqoJwOgbpBoG4QaAgEaqCcDoG6QaBuhgU6prSSDpqbogKFObi9Dd+CbIwC6TSPbV8XWhpboAbK6dgCdcMWqBu2QEMgUAPldF2BahlUuTkE6geBhkCgBsrpEKgbBOomQaAjWivpoLlBoAbK6RCoGwTqBoGGQKAGyukQqBtz1Fn1IdAuCDQEAjVQTodA3SBQN9E37L4uBDqaMuujPsrpEKgbBOoGgYZAoAbK6RCoGwTqJkWg/tpKOmhuEKiBcjoE6gaBukGgIRCogXI6BOoGgbpBoCEQqIFyuq4/EWgyyQKt0unyqjuAQEtRZn3URzkdAnWDQN0g0BAI1EA5HQJ1Y406uz0E2iFJoO7aSjpobhCogXI6BOoGgbpBoCEQqIFyOgTqBoG6QaAhEKiBcjoE6gaBuom9YU9lIdCRFFkfAiinQ6BuEKgbBBoCgRoop0OgbhCoGwQaAoEaKKdDoG4QqBsEGgKBGiin6wlUyqDKzSFQPwg0BAI1UE6HQN0Yoy7QHQLtgEBDIFAD5XQI1A0CdYNAQyBQA+V0CNQNAnWDQEMgUAPldAjUDQJ1g0BDIFAD5XQI1A0CdYNAQyBQA+V0CNQNAnWDQEMgUAPldAjUDQJ1E3nDNrpCoCMpsT4UUE6HQN0gUDcINAQCNVBO1x+kCDSRdIHW6HRp1R1AoOUosT4UUE6HQN0gUDcINAQCNVBOh0DdIFA3CDQEAjVQTodA3SBQNwg0BAI1UE6HQN0gUDcINAQCNVBOh0Dd9EddsDoE2gaBhkCgBsrpEKgbBOoGgYZAoAbK6RCoGwTqBoGGQKAGyukQqBsE6gaBhkCgBsrpjEEqZFDl5hCon/AbttkUAh1JgfUhgXI6BOoGgbpBoCEQqIFyOgTqBoG6QaAhEKiBcjoE6gaBukGgIRCogXC629v0q8ErINwcAh0BAg2BQA2E0yFQPwjUDQINgUANhNMhUD8I1A0CDYFADYTTIVA/CNQNAg2BQA2E0yFQPwjUDQINgUANhNMhUD+9URcpbv5Ol1XdEQRakALrQwLhdAjUDwJ1E3zDtnpCoCMZvz40EE6HQP0gUDcINAQCNRBOh0D9IFA3CDQEAjUQTodA/SBQNwg0BAI1EE6HQP0gUDehN+wtAi05s9HrQwThdAjUDwJ1ExZo+FbO3JcLAjUQTodA/SBQN2kC9bZW0kFzg0ANdNOt/YlAvSBQNwg0BAI10E2HQEeAQN0g0BAI1EA3nSlQIYPqNneHQEcQeMPeIlAEaqCbDoGOAIG6CQo0fjt57ssFgRropkOgI0CgbhBoCARqoJsOgY6gW12sNgTaAoGGQKAGuukQ6AgQqBv7Dds9BIpARzJyfcigmw6BjgCBugkJdOiO1LkvFwRqoJsOgY4AgbpBoCEQqIFuOgQ6AgTqBoGGQKAGuukQ6AgQqBsEGgKBGuimQ6AjyBHo/J0uqrotvXNICHQk49aHDrLp1gMUgbpBoG4CAh2+J3HuywWBGsimQ6BjQKBuEGgIBGogmw6BjgGBukGgIRCogWw6BDoGBOrGHnUIFIGayKZDoGNAoG4SRx0CHceo9SGEbDoEOoZOdfHWEGgTBBriXARadLzLjmUEOgYE6gaBhjgfgRYc8LJjGYGOAYG6QaAhEKiB7FhGoGNAoG7MPySDQFcI1ER2LCPQMSBQN4l/iQuBjmPM+hjHLQKVQLa5DQjUDQINgUANZMcyAh0DAnWDQEMgUAPZsYxAx4BA3fRHnfmGQ6DjGLE+RnIZAt28RgTqBoG6sQRqTIZAxzFifYzjFoFqoNrcliyBzl7qkqq7Q6AHzkWgRce76lgOCVTHoKrNbUGgboy/CI1AtyBQA9WxjEBHgUDdGAK1JkOg4/Cvj5FsVlzBAa86lhHoKBCoGwQa4iwEeotAZ89io9rclnZ1Q50h0Ab9L7JCoDvORKB3CFQC1ea2IFA3id8EiEDT+MNf3dy88r//sXe/e32MBIEi0AQQqBsEGsIj0I9utnz3N90H3OsjRsJKQaAINAEE6qZ3+BiB7nEI9PM3X/nPq9UXf3Xz/e4j3vURZfgKz1sEikATQKBuEs+/IdAU3rv58eafz9/8TncT1Ls+oqQI9PT/IqiOZQQ6CgTqBoGG8J9E+vIdBDozCHQUCNQNAg3hF+jnb36vexrJuz6iINAjCHQUCNRNtzoEesAt0H958+ZvDj9/e0+RRF3WaytpgqHJlk/4FZ7/ay/P8LCaJ8cCCVZzgZ05Bfrezc0rf3+8NbVA46tl//D5rzwEWhIE6gaBnvAJ9Kv/83968+aV/6N7t3OPIM7gFy0dHi63zyW6N7V9gezCu2EX3k2ruvAbkl34DP7Q2Iff41sfAyDQAwh0HHkCnbvU5VQXKcbX2TiF1WXERzk/vumeRfKtjwGGBHqLQBFoEgjUDQINMUKg/dPwvvUxwLBAuz+MRnQsI9BxpFogeYqiLKa62PsRgQ7z1U/3u+6zCTS+WhAoAk0DgbppCzQ8HQJN4L39Zzjf632W07U+hkCgB+YQ6Mg/jSLa3A4E6gaBhnB9Fv7mz/+4+uqfb175WecR1/oYAoEemEmgY+Yl2twOBOqmUV10gCDQFD7efRvTK92T8JMIdLNKEOiWuQQ6Ymaize1AoG5aAo1Mh0CT+OKv1/r80a9793vWxxAI9Mg8Ah21Fy/a3A4E6gaBhpD/RvrBr6pDoIUFOsagos3tQKBuEGgIBGqgOZZ3r28GgY4wqGZzexCom1N18bGBQEfhWB+DpAu03IjXHMvzCdRvUM3m9iBQN02BxqZDoKNwrI9BhgTaeOhyBVrspY/9VJdmc3sQqBsEGgKBGmiOZQQ6EgTq5lhd6scCM+e+XJYh0MiKQaCnx0otA4GmTVGUZVQ3UAoCHUX++hgGgR6YV6C+GWo2tyf14zTpk5RkGdUh0A4I1EByLO9f3TwC9c5QsrkDCNTNobrUr5bMnftyQaAGkmMZgY4lU6AzG3QR1Q1VgkBHkb0+EkCge+YQ6OhLwiSbO4BA3SDQEAsRaHjNINDGg4WW4Z+hZHMHUr8R4zTRhGF6LKI6BNoFgRpIjuW5Bep7KxSJMRGpn0fMmqgYS6hucFQg0FHkro8Ehq6rad1fasRLjuV5Bep9KxSJMREI1M1RoAPTIdBR5K6PBBDonsNrQ6BuEKgbBBoCgRoojmUEOhoE6mZX3fBxHQQ6isz1kcLQdTUItPVooYXceQ+CKjZ3JPUrhU5TTRimxwKqm+rTWyUdNDcI1EBxLM8h0PFlKjZ3JPUbMfKmKsUCqkOgfRCogeJYRqCjQaBuEGgIBGqgOJYR6GgQqBsEGgKBGgiO5eNLm1GgjnkKNnci9TvZDiDQIwg0xGIEGlg3CLT9cJmFuOcp2NyJ1K8UOoBAjyDQEAsX6Pi3vIXgWEag40GgbrbVJfSBQEeRtz6SQKA75hBoZyYIFIEeQKAhzkqgpYa84FhGoOPJFei8BtWvDoEaIFADwbFcRaD5MxVs7kTqtwIfQaAHEGgIBGqgN5ZPL2w+gXpmqtdcg9TvZDuCQA8g0BDiAm19tjD+eHCafPTGMgItAAJ1g0BDIFADvbGMQAuAQN0g0BAI1EBvLA8JtMgr7ws0e6Z6zTVI/VbgIwj0wKa6lDYQ6Ciy1kcSCHTHHALtz+JcBZr6BAR6AIGGWLZAC+x0WuiNZQRaAATqBoGGQKAGcmO58boQqBsE6gaBhkCgBnJjGYGWAIG6QaAhliNQa+UgUGOKAgs53pM7V7nmmqT+XYojCPRAqkB9lZV00Nycl0ALDXm5sVxJoPlzlWuuSepXCh1BoAcQaAgEaiA3lucQaMohkkHkmmuCQN2sq0srA4GOIWd9pK0GBLoFgZYAgbpBoCFUBXrbXx+XK9Dmq5pZoJmzVWuuxf7jNAg0HwQaAoEaqI3lagLNnq1acy1SP494Yk6DqleHQE0WLdASF95YqI1lBFoEBOoGgYbQFmhrdSDQDQjUDQJ1g0BDnJlAywx5sbF8O4dA7RmcnUDzjuoi0D0INISsQG97q+OCBdq4MbdA8+Yr1lyb5IsZjyDQPatVYhUIdAwZjQ2tBgR6oqJAc+cr1txuJB1GEwJ1g0BDIFADsbGsIdCkJYg1d/TnNvx2PxSBekCgISQFul4LCPTIrYRA09Sj1Vwz/l3Ggbz+02dArboWCDTEggSadNXnWQq0eWt2gR5O5y1coLcIdAQINISqQHdrAoHeVRbo4f7btE1QreaamRHoGBBoiCUL1FpZCLTIUrr3H9fIAFrNNSOvf9xYAIG6QKAhzk2gRca81Fi+FRCosTJspJprR75Nt4D5/KkRq65NcnMIdAwZjQ2uBQS6p/OC6gg0dRFSzSHQYiDQEAjUQGosVxfo6Yze8DKkmmsnvr1FoG4QaAhZgRqH3RDo3fwC3V4SkbwMqea6wyf7EGhZgQ7MS6u6DgsU6OOrFz7s3/vs1auXEyZLB4Ea1BnL9pVC3TtD1Y193RGB3p6JQPP/xFNJgQ4tXau6Dgg0hKJAjyd+O2vjAgQ6fF3WRAINP/0UKkFAUhbo5s0XaEmD3g5sgkpV1wWBhkCgBrUEam0kCQg0YxlSFuiPl4oC7Q/nDlLVdVmgQG0QaOR27N4sqgnU2AqtLtCsiaQs0KuuokCHLwSTqq5Lcg8IdAwZjSWshEGXnKFAe5tJva2mugIdmkrJAsnVRedRKkzj/zZK1XXIOHqMQMeQ0VjCSrhMgXZeQO/V1BTo8FRKFkiuLmceyc8zh25sdkrVtdm8EVPTTS7Qx1fP/Wr7w/2jnfo+eOvh1dXVN37w4f7ON95/7erqa2+fzNiaYCPQ+3fXd3zzJ4f57Sf7dDPZg5d+mek8BGpQV6CtV4BA3ZQQqLfW3tDt/GugVF2T7dswubrJBfr06uqN7Q+fPNxsS96/e7Xn+Y1X1wL9082NtWT3ZuxMsBboS6/ubu/EeRDok8Nk38pz3pIEOnBVU/zuHCoLNHreBoGmIiRQ83djB6XqGuzehToCXRvwxe0PT64evL313rfWAvx0vdW5uXst0M3dn/7kaMbOBM829lzfsfHqdj6nyTYbn5+9m2tQBGpQW6B3DZWKCXRgMiELpFcXn0uBhSddyCBUXYPGl/knTu9YSJZkDluW2z34o07XP2zu3gj0jeZ03Qk2At0dBN0JeD/ZenN2N9nh7mSEBdp/C5y1QM0d9/6LqSrQwcmELJBeXd5cEp/WWp139s8thKprsH8ZQgJ9ujPcWnlvHG9szbk5Nrr/Z8POjN0J1gLdT7BX626yJ8enrad7MSeOoEAb9rhUgdonlLYg0ER0BBo/K3hAqLoGegJdi2+zjXlS3o7HB4EeTqp3T68/Pgj0xVVzgu3/m9bMPC1/fgItYND6Ar1r/i2fFgg0kTICdfbaXHMDp0IPCFV34lZPoGvDvdgS4eqzD/7xP3796iDQth+7EzQuY9oZ9fH+SECDtpkHQKAGAgK90xTo0HQ6FjCCzifQ2+aHQNIuHhGqrsEhq5JAn24Md9w1/+3Xm94zBNqeYL/9uuEJAh14vhsFgYaYRqDJz16KQK2cMws0eBx7OQK9VRTos1cfvN04lbS5xvNP//L3j22BdicIboFmHfhsoC3Q0CP2wwP3p4NAvRPKWMCKOatAw6dCA7OUqa7BMamSQNfOe/ngwf1FSqvGMdC2QLsTtATaPAbq/TySskAHHkGgjqePW/hiBGrGrCXQtHmqVNdEU6BPr1747W4P/iS+/dn1rkB7E+yvZlodVXrQ6OHipVyXIlADBOqdUMUC9jaeK52n2AGB2gcY8hczNWCPd1kAACAASURBVLeaAn326nP/486TJ9s9sY+B9ibYHO18Y/94+zrQ/XTHTzolgkANEKh3QhELBHaSZxbo7e7HJQv08JOUQNfSO1huv4f+wWtX208gBXfhjxNsTxf9Dx+uPn1rf0H96ZNIz/9k/fx/uMrcmT9DgY43aI2xnBoagQ4TOs89q0DvDgJNnKlGdS1UBfr0eKb82Wv7M+cv/cPWqT2BdidYC/Rfv9r80Hvvs/CZB0P1BBpZBa2HUj3rAIF6J9SwQOhKy7kE2lBn4MOvixDorapAG2eC7n/+9c13KP1ifyK9fxlTZ4LTtzH9ojXZ5tuYNtc7Hb6kKZlFCbT1GAJ1PX/ks5cg0FDG2QV6G3z2QgR6/FFLoEogUAME6p1QwQLBiD6BOprdP2PhAr1FoAkgUAME6p1QwQJKAg19fdUyBHr6Ob06zzgs6aC5QaAGCNQ7oYIFtASaPE+F6log0BQQqAEC9U6oYAEhgQa/P3UBAr1FoCkgUIMlCnTcq0agjvkNPmPhAm3cQKAhzlGgow16cQJNf+4FCjS72eP04S/wR6BNSjpobhCoQYWxnBwZgQ6xBIEa81SorgkCTUJOoNEVgEAR6CAItAS3CDQJBGqAQL1TKlhAR6BZ0yhU16AdEIGGKCrQEtzepj0Ymy46D03GRx4zh4zn6ndbPGHuDFOml6/RG1D+hRVmsVugqYdKPbAF6p1UYDMqHNC7BZpbLVugmZR00NwgUAME6p1UwAIItAgINA0BgbYPV8dXwOnRuEDHGRSBeicVsEB1gSZNrS7QWwSaxlkKdOwmKAL1TipgAQRagk4+BBoCgRogUO+kAhZAoCVAoInUF2jnE8OFBDrKoPOP5fS8CHSASQSa0y0CzaWkg+ZGQaDtyzujT0wU6MhNUATqnVTAAhMINK/btIl7UwlUd6L7K0NHoP9vFiXtZqMm0IH+0wU6xqCXJtCcpyLQMhOrC7R9G4GGqC7Q29vW184O1J8q0HGboAjUO62ABRBoARBoKgICbbY+VD8CRaBxIvnGCLTUMY7wZPWra4BAU1ET6MATMwQ6wqAI1DttfQtMItByB4nDk9WvrgECTaW2QG/3Ar1Naz95U3XUJigC9U5b3wIItAC9zQ8EGqK+QBv/DJefI1C/UBCod9r6FkCgBeiHQ6ABZAS63RBNXz0Zrs0HgXqnrW+BqQSaXBECzSbHMQi0vT4OfW/+Tej+TAWakRWBxplGoBkVIdBschyDQFvr47Yl0IzVkyJQt1EQqHfa+haoLdDUCZUF2n/rINAQ1QV6/CFNeE3hJk6aDwL1TlvfAksRaP9Ed06caem/BgQaQkWgqRuMWQL1KgWBeqetb4HJBOrdskydsH51RxBoOnUFejulQP0GRaDeietbYCKB+nfNUyesX90RBJpObYHmFp8j0LvEwwI9FinQEQY9I4HG0iHQRBBoOjICTSRLoF6DXphA8554sQI9XHDnDxCdsHp1R4w3DQINsTSB3iWO49PknhWa/5RxINBSTCbQ08CLt3UWAu3dhUBD1L4ONJvdCip+WV4LBOqduroFphbo4D4NAs1fYI5jRgr0/udfv7q6+uZPjnd88NbDq6sHL/3ycPv911s3Bzl7gXrW6NxjOSciAo0ysUBvb4faWr5ArV8R5yLQT9a23PL8r7a37x/tb1+99OH2jnd3tx68nZoHgRrMPJazDjMg0ChTCnQ969vBts5BoP37zkSga1++sNm4fP+1qxc3t5+9dvXgB79frT77+cOrFzYGfXr14Ier1aePrp77VWIeBGow71jOO0wbqc5rUASaOuvbQYH6jy1Vr26PORzPRKBPd5pcm/PV7Tbm48Pt1adbpa4F+8bu4d2/CSxOoMddqazp85hboDlTI9Aokwo0Yej5B2b16vaYr+BMBPpkt+G52qjz5c0O/WlD85OHa6U+e3V/x/bhJM5foI5VOsNYvm19C0AGCDTKtAIdWgIC1Rbo0/au+ZOmJh8Hb0RBoAYzCXR3VA2BFiQebvQu/OAili9QezxqCfS/pWAJdL1rvj3mueOww77juHu/Ou7hp4BADWYR6MGhmekQaIwpBZqyiHMQqHXvmQh0c6hzcxXTX24l2tZkc3/+tKs/CAI1mEegdwlXFfZBoDEQ6FiWIFD3Lvx6q/P9145XLR2PeG5pCPTpOV/GdJdwKrQ/fR6zCdRBrDrnTBFosUUsT6CdFIHf6Gcj0A0fbC6mX9sytAX69OGD1HPwFyHQ/HV6WQLNfBYC9T8am7SaQG/bN82pMqrzXPWSQQGBrvn01auXQ8dAn2RsfyJQk+ULdMItdATqfzQ2KQJNYoxAG5ucW12aZ+HfzfLnQgVacKfT4hwEOtmFsgjU/2hsUgmBhsbNeQi0scm5FWjvOtD1JI8Pn/JMBIEaIFDv5Jcu0BFb/iICtac6D4GuNzkPxny8Pc++tuX+a0M+3X+483HjYqYkFijQ7HPXCLRolNj0CNQ9JwWBBofNmQh0cx3oD9eC/PSt3X76epP0+Fn47Ybnk1x/XoRAs9fpUgV6misCNUCgZoiWQANTnYlA99eBbr5uabcvf/9W69uY1oI9kHohKAI1WLxAsxo6I4HGX0oZgUYXgkC1Bbq633zf59XXTh9Han0f6NMrBGo/IW8BCNQ7PQJ1z0hAoOFRczYCLQ4CNUCg3ukRqHtG9QSacPEbAg2xRIFmHeHbPyFr8osSaHYSBOoNEJ0YgSaBQDPXhwUCHZgrArUQFej+HwSaBALNXB8Wyxeo259JAs26UnZBAh1c7wsV6PZfBJoEAs1cHxYIND5fBGqCQM0MCHQMCxWo8wmJT0Sg3idcuEDzujysLASaAQLNXB9laP+yHwKBep8wuUDjYZcl0N3kh3WFQJNAoJnrowztX/ZDIFDvE+oKdOClSAr0VkegkfQINMRlCTRx7S5coPv35VRR6go0lnaRAj08DYEmgUAz10cZDmJBoOOj1BRoPC0CzaY5VhCog4sSaOraXa5Aj2+I5AXkJ6km0MHXtUCB3iJQBHoko7HskkfSGqtDIFDvM2YQqP8iIkmBHp+GQJNAoJnroxCHo2cIdHSSqgKNLn15Ar1FoHcI9EhGY9klj+Sw5XIBAk3f0vYlQaDeAP3JG+pCoEkg0Mz1UQgEWixJbYG6/TW5QHO71BJodL0i0ACXI9D2v1EQqPcp0wt0xAZgqVEXXEy+QBs/INAkEGjm+ihNyvpdsEAPx9XOWaBef8kJtPXEKm+J5lhBoB4QqMEZCDR5CcsR6OBOBAJ1LRiBjgGBGixcoDlL8ARBoM4A0TnWE+jwsREEGgSBGkyezu9PBHqOAt08E4EmgUAz10dpEOjoJJUFGlw+AvUs9w6BjuHiBJqygs9YoN27EeiIILkBorOsLdBoeAQaAoEaLFugsUX0vs4IgY4IkhsgOksEmgQCzVwfxRl8Hy5boLFF3Pa/D+6MBDr4UhCotdw7BDqGixZoaFWfqUC39lysQE9LVRXoiLW6fi4CTQKBZq6P4lysQM0r7BHomCSZAaLzRKBJINDM9VGe41mWixOo8QACHZMkM0B0nvO9JRo5G2MCgbq4YIGGV/VZCtQ8u+QKgkDz7k+b55wC7VaJQN1crEBjY+YcBWqfgkGgo5JkBojOs4ZAm79UL0Ggz169evn443O/2v30wVsPr64evPTLw0Tvv966OcClCjR62OcsBWo+gEBHJckM4JlpeW5NgcaXfz4CffD24cedQO8fXe156cPtA+/ubh2mG+JiBXr8yeAMBRrQzxkJdPilINDdkvp7Ixck0KsXDz9uBfrstasHP/j9avXZzx9evbAx6NOrBz9crT59dHXYQB3gAgV6Gi6XI9DmrdDPyVQRaP/MR3iCAAh0v6ALFuiDr1+9sf9xa8jHO22u+fS1jVvXG6Rv7B7eTzfEpQr08IPJ2Qk0eAOBjouSmcAx0+I0j11dnkCf+78e7jYtdwL95OFpQ/OTh+vd9uOh0cfHo6VxLlOg5hnpE+cn0NAjviDhZ12EQN0HYR3zLM+FC/RXT3Y78TtTPmlq8nHwRoQLFejxJ3OCqdONebN4BJq2O58OAvUFiM9zHoPeTi1QRw85jtlo8W9TCAl0v5O+Fehhh33H0+Pu/HZnP+0sEgI1KJ6u8xn0mQUaPJ+EQEdnyQowMNNZFNo6+N94I1yMQPe77dsf25ps7s8/OZxsGuIyBdr/qcU0Ah30dhL5Au0tbfD1p8+7yywCNZef8FK0BbqaxaC3QYFGn6Yl0FG78Ju98xePAm2ea28I9CmXMSUxn0Bbv+QR6LhlnqdAZ9kIbZ89vUyBbrc7o1ugTx8+SDsHf+kCDazsSQR6Z4xbBxcq0PBFBZH7OsgLdHqDdkbgZQp0e7Azdgz0SfL2JwJFoA5axyNb80CgblYlZjJAdx/oQgW6OcUeOQv/boY/0wR6/798ODzRCoEOLebcBNo5tHuHQEewKjKXOAj0cBHog//Vvg50LbvHV8+nfQhpS5JAn/3btDlmNJbb8UScr0B7b5a0h7Jmfdv7ilEE6qaCQJu/SS9KoOu99a893H8S6fn914bsPonU/GxSEgjUAIEmzdqYDQJ1g0CTKCPQtSZ3H3a/f3T6LPx2w/NJnj9DAj3stD/7d9tP3J+tQO21jUBTZt08EnpM55pf8iKtG8G7ekwr0LHmm1Wgd51dh6Glnp1AP3m4/7aQ+7da38a0+bqRPWkXggYEelDm7l8EWmYhagL15tgL1FjWVOu1nRSBOgkKdIizE+h6S9P8PtCnVwg0i1kF2tv3dVBQoO5rZvrvvsMNBOrmEG5Kg166QCfAJdA//PXNzSs/+nXvWRmN5XY8FRcp0O1dI6453D3dWhoCdYNAkzgHgf7zzZZXftZ9VkZjuR1PxcUKdMw127f9756YVqC3+gIdfQk8Ak1iaQL9N//pH//xH//rf9cU6Mc3r/zn1eqLn9585zedZ2U0ltvxZFir+wIEOur9fnt713v2bn6TCTR2M3BXj4kFOnKmCDSJpQl0d1Kq+ZH7r3568zebf798Z/dvg4zGcjuejIsVqD+C+XQEOnKm8wrUOgwTAYGGGNyF/8Xvfve7D5q78F++s9/yfO/mx51nZTSW2/FkVBDoqLdIKYGOiGA+va5Ak15PuVHnNHgUBJrE4gQaPguPQLOXoSLQkYS3wKZZr11hCwp0/LeAHMNNaFAEWhy/QL9853gW6dt7pgg4Nbe3cy5j+9Mci2wsZebFzTHv4Tumpb+4ggEmfC2NWW9+nGZJ066L8xHoRzffP/y4ZIHO8N7rDNuZjTaXW+Z536feMS3nIdCJFoRAV41PND0XEujH53EZk7nHUThdZ8dp5l34KY+p9ZY3yXrt7x4P32Ex4S58ge/xnHkXPu9EIrvwIUKfhf+Pf7rj328/INoX6MdvvtI9B49Ah5eAQL1zjt9TX6Cj5zmDQFtzRqBFcH4b00fG9icCHV4CAvXOOXpP2mtEoAi0OD6B/rPpTwQ6uAQE6p1z9J6zEuh0awyBlsfzjfRfvXfz3e6HkLZMsj6mBoEWYrOgKdZr8Kr98G2b6QRa4k8ZIdAkFinQDu/dfO+P5gOTrI+pQaCFmE6gg3fVF+j4eSLQJM5AoB+F/IlAh5eQd/2yAQI17kKgSbRnjEBLEBeo9dfkvnzn5sD3Ow9Nsj4mp7/CEaiHiQQa/txo+LYNAkWgxYkL1L4AFIH6549APbMduq+yQIv8NXcEmsTyBRphkvUxOQi0DJcs0ALzbISbapUh0PKEBbqR51ag929946Vz/bvwGxBoIdZLQqBuEGgSyxPo/aOrbyT+qc9J1sfknKlAD4tZuEDNtzkCddEVaPozEWiIYYE+fW7976tvpMxskvUxOXMLdNzb4/IEmnBnXYEWOQQ6v0BzQKAhhgX6eOPOJ0l/43OS9TE5swo07/I7AwTavzPxJRYcde0LK4o0jECTWJxA7//i7fWNT/77lH34SdbH5CDQQkwh0EBbrp3RaQRayJ8INI0FCfTf/KfNX5PL+cvwk6yPyUGgpbi9nUCgCXdXFmiZWTbDTbTOEGh5IgJ9dft1oOcv0P4aL5quf83grAKd0Z8XKdBi/SLQJBYk0H/7i81fk0OgZeeOQDNnmXB3RYGW2oGfQ6Aj5opAQ3AMFIEW4/IEWs6fCDSNxQl0dxb+6RmfhUegpbhEgRabJQJNYnkCffrCh6v7R2d8Hei8Ah270aIs0PILC81QRKAlXy8CTWK0QD946+HV1YOXfhm+IwtToLs/KffcTqDPXn3wpw+fS/pM/CTrY3oQaCkuTKBFX24r3CRrbSaBeuaezkiB3j/a/7XMq5e7dyR+Xr2DKdDdn5T79x/uzh19+trV82l6zmhswtWRDQItxaUJtNj87hBoIuMEut40/NoP16L87N29QZ+9dvXgB79f3/Hzh4mfV+/AtzEh0HJclkDLvloEmsQ4gT4+WvLJ7i+2n+5YbycmnejpgEDv+iMLgTqpI9DUpRYWaOEXi0CTGCXQT07HIte77i+37lj//ODtnCQ78r+RPkJGYxOujnymFGhv1J63QMsuLTg7CYEWm9uWdrgpVhsCfXw48rnms43anjTuaD2ajOePygXJaGzC1ZEPAi1FYYMqC7R0sQg0iY0Wr1MwBLre6nwjcsdTz1FQBHo3u0BHzU9boKuyBpUWaLGZ7UCgSYwR6LNXOzvp7Ts+SbzYqAUCvZtZoCMRF2jZbVBhgRbvFYEmMWYX3hBoU5kI1AsCLcWq7F68skCLzWsPAk1ijEDvH7EFOgkItBSru5Jyicyo+VClk0iF6YSbYAkIlGOg04BAS7HaLbLQMnUFOgEINIkxAl09aVzq+fTqWx9yFr4MZyzQef25b66UQRFoURBocyf98UamU18HmklGYxOuDgedoYVAvawaix4PAi3JmDmeiUAbHzz67dVWl4+PH1Of5JNImWQ0NuHqcDCdQMufrEWgnYeSF6Y26tog0CTGCfTwWfhP39p/Fv7+0emz8M/nn0JCoDvOUqBTfN5wiKNAiyz2kgU638diUzgXgW62MzvfxvTWBN/G5CWjsQlXhwMEWohDuCKLjc0EgWaDQLe8//r03wfqJaOxCVeHAwRaCATqBoEmMVqghUGgGxBoIRCoGwSaBALdNTbh6nBQVKCtA4AXK9ACy71sgRZfdQh0ChDohtICPc3vQgVaZLkItCgIdAoQ6Jb24Cog0NvjjVHz6nM5Ao3OAoFmg0CnAIFuKSvQg0Qn+M6e5Qh09IIRaNkFINApQKBbSgv0bip/LkWgBRaMQMsuAIFOAQLdUlygk4FAuw+eq0BLrzsEOgUIdAsCLUNToGOXnCjQ9OXIjboWCDQJBLprbMLV4QGBlqERbuySB57vOE0nN+paINAkEOiusQlXhwcEWgYE6gaBJoFAd41NuDo8INAyIFA3CDQJBLprbMLV4aF9xG5UuomVlSfQmf3ZFui4ZSPQsmtv1MwQaAgEugOBFqEZDoFmYYUrufoQ6CQg0B0ItAgI1I0ZruD6Q6CTgEB3INAitAU6auEIdAMC7YBAd41NuDpctN7tCNRLKxwCzSEg0GIrEIFOAgLdg0BLgEDdBMIVW4MIdBIQ6B4EWgIE6iYUrtQqRKCTgED3NPfhEaiX+QWasRDBUdcgGA6BNkGgu8YmXB1OEGgBOgIds3QEuqfQOkSgk4BADyDQArTDjVn60HMvR6CFNkER6CQg0AOFBDq1snKqm+QLSaMgUDcRgRZZiQh0EhDogYZsEKgXBOomEg6BnkCgu8YmXB1eEOh4ugL1Lx6BnkCgJxDorrEJV4cXBDqeTrhJBbqb4iIEWmItItBJQKBHTrZBoF7mE+jhxV2CQItsgiLQSUCgJxDoaGYU6P7lXYZAC6xGBDoJCPQEAh3NrAK9y/zDp5qj7kA03PjVOG4kINAQCPTEOQp0uiAmPYG6A6Q9M2sBmqPuQFygo1ckAt3zwVsPr64evPTLw+33X1vf/MGHXuch0BPHdyMC9dINN7VAs9AcdQfi4RDonpECvX90teelnTOf7G49/yun8xBoAwQ6FgTqBoEmMU6gz15bb23+frX67OcPr17YGPSThw9+uFp9+trVi07nIdAGBQQ6ubIuRKBTJBcddXsGBDq2DwS64fFOm6ujMx9fvby59cnD55yboAi0AQIdS1+gzgQItAMC3TFKoE1Prrc93z4+8OxVBFqC/ShDoF564RBoKkMCHVkIAl1tDni+fLrxuHHjk4cvOE8jIdAWu2GGQL0gUDcINImNFv8kBUOg94+u3jjdenrcnV/99mHzgSwQaBsEOgoE6mYo3MhGEOhmR72x137an398dfXgJ17nIdA223GGQL0gUDcINIkxu/DtI50Hgd7/xTceXj34M6fzEGiHzUBbHX7wPX1SFidQXwQE2gWBbhknUHMLdM377n14BNplPdJWd+6PQSLQXgbXjBBoFwS6ZYxAg8dAOzdyQKA9NgLN/JR148kItJvBNSME2mNcJQh0FTkL7z8Nj0B73N6ucr/np/nk4nnaIFA30qMOgaYxSqC960CP26QItCD53zTZeGrxNB2WJ1CZY8naow6BJjFKoOutzuf33yJy/CTSi/sHnJ/lRKAG2d913nnmlCxNoEIn47RH3bQCHdnnuQh0vcV5/Cz89vtDPnl49a0PV/fvXjVPL+WAQA326RyDDoEaIRzzmSS49qhDoEmME+jq/q3OtzE93d16wIX0BTkfgU6XwwaBuhkON6YUBHqg+32gn77eupkLAjU4F4HOjylQlUMhi6uuAwJd8Y30h8YmXB3jQaBerHAINAkEmgQC3TU24eoYDwL1gkDdINAkEOiusQlXx3gQqBdboCI9Lq+6Ngh0hUAPjU24OsZzSJc/6hCoAQJNISHciFYQ6EQgUAME6gWBuplUoGP7RKAhEKiBW6AzXDekXR0CdYNAk0Cgu8YmXB3jQaBeAgLV2JJfYHVtECgCPTQ24eoYDwL1YodDoAkg0CQQ6K6xCVfHeBCol0ICnabHJVbXxt0LAp2KogI9O25vp53+QrilxzK4ezmfQs9aoBm/cib8fTaeY7rcX9xsgdp3a/S4yOpasAWKQPeNTbg6xoNAvSBQN1MKdHSfCDQEAjVAoF4QqJsMgWZf1oBAJwOBGiBQL0GB5hWDQAPs/1QCAkWgygQFOjQOEWjgfgQ6SKpAPX/vEIFOBgI1OKVrj7yhgTvHFxhrV4dA3SQKdP/3DmfuE4GGQKAGAYFuRm70eQg0LNCsahBogMPGJwJFoMLYAt38HB+JCDQYDoEOkSrQ/b9Z80agk4FADQIC7d7RA4EiUDdZ4ebeokegIRCogSnQw+/+yPMQaJZAw6dDEOgQWQ2NrxOBhkCgBpZADz/FBiMCzRHo7W3IoBP1uNDqTBAoAtWlka7vTQQaIRyu103kNxICHSRrHx6BTgcCNegJ9La/K2+BQCPhupfU3nZ/MB4ry2Krs0CgCFSWjkA7O5rh4YhAYwK9tW8h0B3ZAk0vCYFOBwI1aAu0d5wuOB4RaCzcrX0Dge7IDYdAEagqLYH2f9WHxuMc/hSvLirQwFZ8vzYEmgACRaCqdATafRiBBomGC2x1ItAt+QJNbalAnQg0BAI1GEgXGroIdECg9nkjBLolOxwCRaCiDKVDoCHi4Q4fQxw6pIxAU0CgCFQUBOplQKC3d8ZBEQS6xSHQxJoQqMH9o5e7dz179Y185yFQAwTqZejgR9oxZQSaBALNFejemk+f+9VRoHtrPnnhw6NAP3l4dWDYqAjUYFigM36Cu4N2dcNHjxOuWpqqx0VXZ4BApxHokZRNUgRqMJgOgQZwbbsj0A0egaYVhUAPRATa2OBkC3QsCNSLKxwC3eAIl/i3PRDogftHOy9uBbr9Zy3Q3V3NXfh/9XZ6HgRqkCDQ+b5DqIN2dQjUjSdckkFL1Kkl0NsU/LvwCHQsw+kQqI0vXPe6UASaTIJCEeiR7F34FwfzIFADBOqljECLROlzjtUlGPT8BFpmF374JFIKCNQAgXpBoG7c4RBoskAbnATaPgZ6cOyB9f1REKhBikBn+w6hDtrVIVA3IwQaLwyBJnLaAn26O72UskGKQA0S0iFQkwICnewQ6FlWtwGBpgv0sMG5JvJJJAQ6DgTqxX0gz/65LGdZ3R0CdW2BNj7Kef/+6xuhfvMn+731p6cdeK4DdZEk0Lk+wd1BuzoE6maMQGOVFenznAX67LXnf7FW5/0Hr3WPd/JJJCcp6eb6AHcX7eoQqJsR4RBoskCNXfgnB28enMoW6FgQqJfxAp3uEOh5VrfB7mx/LwJtYmxU9gW6OQKaCgI1QKBeSgi0UJQ+Z1ndlpBAb0OP5XLOAu3twiPQsaQJdKYPIHbQrs4b7lQeAnUQ+GjxVqEItEljF/6oychJJD6J5CIpHQI1QKBuRoULfLDj1v7+wHzORqDFQaAGCNTLaIFOeAj0TKvbEvxkHAKdGARqgEC9FBBoqSh9zrO6LeFPxpUpFIGGQKAGaekG/7TPJGhXh0DdjAs38Qc7EGgIBGqQmG6eT3B30K5u9DdiIFAf/U3Qok0i0BAI1CBVoLehGxOiXd2Ij9Ps/o9AnSBQBCpDajoE2mXsB7onbfFcq9uCQBGoDMkCneUTiG20qxv7eUQE6gWBIlAZktMh0A6jrga/Q6B+pv1gBwINgUAN0gU6y0cQW2hXN/LziJMeAj3j6jYgUASqQno6BNpm3MWME5d4xtXdTXxVHQINgUANMgQ6x0cQW2hXN/ZqcATqBoEiUBUy0iHQFqUvZizKOVfXK+9cBaoGAjXIEegMF4C30K6u9Knkopx1ddP+aT4EGgKBGuSku71t/jM92tVph9NON3YGCLQGCNQAgXrRDqedbuwMEGgNEKgBAvWiHU473dgZtA6CFh6PCDQEAjXIE+j0n0Fsol2ddjjtdKPngEArgEANstIh0Aba4bTTjZ4DAq0AAjXIFOjkn0Fstl5ryQAAIABJREFUol2ddjjtdKPngEArgEAN8tIh0BPa4bTTjZ5D8yAoAp0JBGqQL9DZ/ClenXY47XTjZ4FA5weBGuQKdOoPcTfRrk47nHa68bOY7oPFCDQEAjXITIdAj2iH0043fhYIdH4QqEG2QCf+EHcT7eq0w2mnGz+L0zBEoHOBQA1y0yHQA9rhtNMVmAcCnR0EaoBAvWiH005XYB4IdHYQqAEC9aIdTjtdgXkg0NlBoAbZ6RDoHu1w2ukKzOMwDosPRwQaAoEaOAQ6RQwT7eq0w2mnKzGTqb6ZAYGGQKAGyum0q9MOp52uyFwm+mAxAg2BQA2U02lXpx1OO12Z2dxO8rkOBBoCgRoop9OuTjucdrpC87md4rJkBBoCgRoop9OuTjucdrpic0KgM4JADZTTaVenHU47XblZlT+ni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r0C/fOf7/TszGptwdYxHOZ12ddrhtNPVDhADgYbwCvS9GwRaBe3qtMNpp6sdIAYCDeET6Ffv3SDQOmhXpx1OO13tADEQaAiXQP/wVzcItBLa1WmH005XO0AMBBrCI9CPbm7+/F8QaB20q9MOp52udoAYCDSES6Df/fvVxwi0DtrVaYfTTlc7QAwEGsJ7Eqkl0G/vKREIAGApIFAAACdFBHogY5t9wh2C8Sin065OO5x2utoBYrALHwKBGiin065OO5x2utoBYiDQEAjUQDmddnXa4bTT1Q4QA4GGQKAGyum0q9MOp52udoAYCDQEAjVQTqddnXY47XS1A8RAoCEQqIFyOu3qtMNpp6sdIAYCDYFADZTTaVenHU47Xe0AMRBoCARqoJxOuzrtcNrpageIgUBDIFAD5XTa1WmH005XO0AMBBqCb6Q3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XEa66+vr6YKYnE11nrkvFwRqoJxOuzrtcAjUCwINgUANlNMZ1c3+Xg+j3BwC9YNAQyBQA+V0pkBlDKrcHAL1g0BDIFAD5XQI1E3GqLu+nr3Uc6nONfflgkANlNMhUDdZAp39wMi5VOea+3JBoAbK6frVzb+xFEa5OQTqB4GGQKAGyukQqBsE6gaBhkCgBsrpLIHqnIdXbi5boPOWei7Vuea+XOoKVOaN30Z5LCNQN+kDdCtPBHoCgYZAoAbKY7nX8jUCTSRHoHcItAkCDYFADZTHsiFQoR6Vm0OgfhBoCARqoDyWEaibgQHaKHEv0FlbXXJ1o+e+XBCogfJYRqBu4gO0cTHD/icEegSBhqgtUJV3fgvlsdxt+brG7mYQ5ebiFtgeSj7+3PxnJpZb3eimSjpobipfxqTyxm8jOpa3XfUFevp/fUSb2zEg0FOLR4HO2epyqxvdVEkHzQ0CNdAcy7tRikDdxAbovsbmjZlbXWx1dwi0FPnrQ+WN30ZyLO93MRGom8gAbR31vEagXYYFOqaqkg6am+oCFXnnt5Acy/tdzH11x9q6Aq1bqGRzB8ID9KTM3a3j3ZNnOrHQ6raMvBS5pIPmpvZHORFoIrtzRYfqGhtJPYHWbFSxuSPBAXrdVmb3bPw8LLO6HdsDyGPmvlwQqIHgWD56clvd6Td+b2+z/6bHAntCA7RZWfuShsHqCnarWd3+BQ5dAXY3qoqSDpobBGogMJa7HjzuYu4Eetfdd29skXYrnXM7SqC5MIEB2uqnfVXtUHPBah2Va1a3f4Wt6nqvrXUGzkFJB82NlkCvj7hXRgkExnKnhJMfN9U1BmxfoL2RjED3BAXautXsa6C58EB1dK5Z3XX/2o/QPo5/mJV00NzUF2hj37OJd2WUoP5Y7pTQ+GldXWPvvXvC2PgaoVnbrN9cBHuAdjf1Wzv0AwINTnBGAu1e+2GcMBr7wYOSDpqb2gJtHbxrjtzLPhWyP6rU/3Wy3gRtfmCme8LY2BZIPcBfpPD6zUUwB2j8iEd0GF6HvzT0rAR63X7D3hn7OKeHPJR00NzICDS2ITA39cfy8YLE3ub49ap1xt2+nKkn0OEuy/Rdv7kI1gC19ke77QWInTo5J4EeT10e7+jt43R/yKSkg+ZGR6CdSWoatPpYjrz2zgZSW6CH271t+cEqjR0zD9Wbi2ELdOCuiEADz9/dfR4CPfxabgi0cX9rotOD2ZR00NwICDQ0EOsZtPpYjrzylf3Lv7Nl0D2MN1hlZGsqh+rNxVj1X+DwSw5OESvW8+tIsrrDL+TeRwcDAvWNoJIOmpvqAo1cA3GxAo396ghfzNg+I9eZ1UCV4ZWQR+3mohg7NQmvOCjQwzzNJZ2ZQK+73z8ZOFCMQEeR0Vin/uAv8irMN5aD778gcYGebnZmFa9y7GnUU7qxM5iQ683h4+6R9pSnRe++CIEaG572tQoIdBQZjXXWUaB4BNojVaDd93fHHHfmzdEGlbTAnt0VYIkHOJsTRVfRZQh01T+dae63+wZQSQfNTVGButgcod78F3qsdbN1x3XoacvBfAm+13Xdbmf38+muWHOnW8tvNEi3kFXyq+1N1WzanMd2Yzc3oCDNl3nde/f1JloZXZ07Clug1+Etgfbp5O4lkVOdZpptY8B+BdFXFftGjP75pcDe1XVws2Fko5KbUVuuj18jkH3Ko9tr5zMOgfP4uU0qVnd8DeYFDN2JejdSKemguakv0PgFS82B2jnRvN1PmkShswrUODNcRKDdE+udH0MeOVuB9r7IKv2lXndpP9j94VIEah4FRqAjyGistSIipR9Pb3TH6UGnUxh0RoEa77P4K0r4TrbmzK2DVnetU+4hH7gQskD/dNHhq1TzT5mF5NmcTf+a3Ly8QtUdiQq0+/391q00SjpobtQFerhcubcv2hi39sAewXkItPvbpfMrqPWLKHnxA+hYwHjtnT9lWGjEHC9kvjyBXremOdybv5iSDpobCYHGJu3vqHeGZ3jbwM1cY/l6WoGGNi6bWw7Ws2KLH0DGAu0D67sX2f47CMXGy0HHnZ2k8xeo/VksBOono7H0dvtu7O6bBibzM59AjffZwKvI+gvd/eKad5o9jjOLjAU6R3nbAr2LnrjMXtRBl2cn0NNLyBFofrElHTQ3+gI1t9GstVROofMKNO83eFZ1vQW2FxAoLHZOb0jvvlzFaSnsELr9AeLCAm0tr/lPKirVNRgUqPmLAoG6yWgsu+QWgbFZak9+prF8bQ3AofzjBNrZ5A31GJnBIgR6UNj+xj5z/wPEhRZ23T4ccjECtb9BIb/akg6am2UKNEiZw6GzCfT0/9OdA08aV13armuwv8FqRSzQ2hQcOJBXYGm2OS9BoIW+w2vBnJlAN4w3aIl0CREsgQ4+bWR1adWEJhqsdsJfjFlTH364S7DAaI7hFi/QzvbHcHUI9AwFepf7futRRqBDEU7XvzTvHJrv6KMfaVOFjpEMXSOQHyiJ1mVsQ802zx41p55BoM1ficsTaOeClsYLiPxBUwRajozGxrceJXm9miNgLoG2/+3+bDN5dfsc9tml8B+x2DH1TvIhRXzqwBOnE2jrJ2MDrv+MaQbdSFpb7kkCHbupcpj7cjlTgab++rf3SQsJNHFDqSXQwfnOI1D7jTF8ec6EAr1u/DwwceDGTKNuWKCTDbqRdJIj0ATOVaBJBr22r2QvMZaHrzTsHjnb/Tw445kEar0zzKsG2ky3jdcSaCxC+ME5BHqdINDpfmuPo5EqWaBFLqct6aC5OWOB7q8sCa/h6/14701RRKBDDm8aoXdfmLkEavRiHbPtME241qGDgeOwkcdm+rWdINCJBt1IWodJ7hIFWoKSDpqbsxVo94i4+fj+h+5DhQQa96GlzYRf57MJ9K7XX8LJkakE2lx69DhsNJyGQANDQ0qg3Ss8EWiI8xXocU/JPpp33dik6W1qlVj40IwMgaYcdphPoF2DXjcUFqIXrsQxsuu2QO9iRUWPL8yz3xPYoTgNx9P/W+kmDzdAK1JnOx+BhjhjgR6xDua1T+v2Hs6YubmV276gxZqvteOesth5q9tw3X0xGQIdOmCZGGA/q7uOTEOThsLNtN9jpjntEAW24wUE2rqFQJO4CIH2BXkdeXzz9xhyZm4Z9LjVFlyu8WOSauYXaO9YcbJA908cv/jTYuPHYeMN1hTo6ZB8aGWrCfQagaZwCQLtfbdufIvz2voD4sFZ2+8H827rgOJp+YmbahUE2t1kjyRthYscQslbeOPf6HHYgSVVFGhwH+U02So05Ux0F4xAk7gMgXY0NvD4eiynDuLA8S5zr7x5fKz9+32/gacr0M6ueJpATxtbkZkmLfr0Q/jEXzTWPtxMR94bPxt3hh5cHW5UUmh0swKBhrgIgd51bdV7uD3oV6lbTa35mjPsvp2Ou6C9TdPEd00dgXY7CsVtfd/RwC7/dZvwghs/NWUaS2iHm1+gkZ2L0++ClkCD7RbUatrme/M2Ag1xGQK962is93B7Q3KVOlw7W67Wz529uP1mVG9vKfntUUugLa4Ntg+smlOcJrfn0Z6RtZDjdKelNp9tTR5hJoG2bkR+OxwEuk++Ot3n+vWQEzF7+x2BhrgUgcZ2plpv0s3/VneBN33waZ1b9m7cIUAvQ86bQ0KgG0yDrhoPNie1nh67eZx/d4uu82NUqV3qHT4OPHL4f0Ogrcc6symWaGgvrA8CDXEhAr1rv8+NRw8/bP6/ukt5PxpHjaxHuu+Jke8EGYF2aGxG9V/jwGFn4xmnndlre6L9lvxxioRWxarb75IcfmoPul4/5TZBT0eS2mliz0GgIS5FoHcxf3b3tVobA5E59u6xHjpteebEDSJmgRPb9lbHnzoP9qbuP926HRPofn0d/z+YUK2648bn3VGgjQcDkxZZakL/bRBoiIsRaJy2XhuHozoTtO4x5nKcuHlvaHIXctUd2fSzMg9RxDbWG89u305YWuPHlHrVqjvF3gs0eNjjePi8xFL7sx+eOQINgUANjidEj/QPAJgj7toancm7mGnZhKuLbOUP7dJHDiinLTdhMrnqrpu/cVedkvrH0UcNof6RpE6U6LMRaAgEanC4JO94R3/TMngwtfPMw81iR7Ckq4sdIwndsO8sdcakiVx1rTNgXYE2rxw5TjRiSd2h2RjTw1vwCDQEAjU4nAo53tEYdQNHNM2tzXIHsNSrC4dr7K4OnMjb3Siba4tcda2LCnoXH/euLwgXN+C/xv7TtXEvAh0BAjU4nku+6/xwGMTh8WZubSYeo0vLJl1dXKDxN6t16UJRlKvbCrR3X6euwJb7cLGHQds9ip88LhFoCARqcLqasfnP4b74FSXX1lV25fwpXl003MCmzpApRqNc3eYbbKxhM3jcvblhb/bbuMs/DBFoCARqcPo8TeP/x/sGfm1bDyPQFBoCHZ/EQLm6tG3BmB2Pt9v3ldn5QaAhEKhB4wOJd/1ROzQi7e2EIsHu1KsrI9BpNkC1q3MJ1LRjZ6+/SJcINAQCNTilu75zbA5N9P7foV3dSIEeDtUVStNBurqkF93f3hyYrlSXCDQEAjVoCDT+F8wqoF3duHBJJ4T9nEF1vcPxwelKXnuPQMMgUAPzS9lE0K6ugEALJTE4g+raO+eRrq6HTnbmgUBDIFCD1tcCV0tho12ddjjtdElTHbU5+Lum6G8jBBoCgRoop9OuTjucdrq0yXZaTJFjya15BBoCgRoop9OuTjucdrrUCac9UGyDQEMgUAPldNrVaYfTTpc85ez6RKB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T6J/27hNL1qFyd0VYT5eZqVzeAdjgEGuBiBGq88//kQPcB5bFc0wKBupqPtZg53hAI1A0CDXEZAu28oYfe6prv/x3VLGAZcphKYU2EBGq0s7qL/EqvDQIN4RLoV3/35s3Nj37duz+jsQlXx13qm314at8CJ3lJB6pWF5lin86YVXhRgZ+nopZA00bjMHXSb0GgITwC/fKdmw3f+U33gYzGCtafPPTCI7Ez+ep059ilF3ydO6zq/jbj+Vlv2exX0g2XNteEBZRodh6B5pQZfE056yA4wZ/0p/K+KAQawiPQ926+9+vVFz+9+d4fOw9kNNa/72+b7O5KGovJAy1jhd7lLr/19JGB/uRvEzhN3r1jd9NdXXf2vubibSS0mPmE1k3jJdjVdR4Yaju7y/7LyquuX2R2u6nJ7UVmjcARo2bBOAT6+Zvbbc8v33nlZ51HMhpLXbEJpL0Hkt4irRGRFnDglc71muZty2C/Yu0ah+oZbqpYsxkN+Z5+FzJKv60Wq+HSwkscLiW/tNbqNe7q08+TRgmR1cIh0I9uvr//98edRzIaS1qfaW/aJkPPqEXOwC1Cc+FD3RgraPJCLLLWffsZxgzqdjoNA6GCT3DN2U2OO/c6WC4Ogb538zfbfz/ei/RERmO7f/+bDK3RZNxVhOQ0jlE7US/JBF+uu60co5ccTt5OGzEPUYJrP/xKhh6flEAPxyrSxiACjfLVT/e77p+/eTgI+u092fPKHdsAoE62BpZMXYGeP5c7svLIf4PKvXPdUaZ6DTmdKhS4SEYJtHshU/YuvCjK6bSr0w6nna52gBhcxhSiyBbogYzGJlwd41FOp12ddjjtdLUDxECgIRCogXI67eq0w2mnqx0gBgINUfcsvCjK6bSr0w6nna52gBgINITrOtAft/49kdHYhKtjPMrptKvTDqedrnaAGAg0RN1PIominE67Ou1w2ulqB4iBQEM4BPrVT2++O8Fn4YVQTqddnXY47XS1A8RAoCE8Xybyhda3MZVHOZ12ddrhtNPVDhADgYZwfR/oF3+39uePutufCHQOtKvTDqedrnaAGAg0xGV8I30m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GKCjSZb3+7ymLPAapzQ3VuqC4EAl0YVOeG6txQXQgEujCozg3VuaG6EAh0YVCdG6pzQ3UhEOjCoDo3VOeG6kIg0IVBdW6ozg3VhUCgC4Pq3FCdG6oLgUAXBtW5oTo3VBeijkABAM4ABAoA4ASBAgA4QaAAAE4QKACAEwQKAOAEgQIAOEGgAABOKgj0q7978+bmR7+ef8EL5st3brZ85zebWzSYypfvfH//U6szChzmWB1jL8b8At2vj93qgDQ+f7MxiGkwmfdu2hbYdUaBCRyrY+zFmF+g791879erL356870/zr7o5fLxYTRvoMFEvnrv5tBbqzMKHKRRHWMvxuwC/fzN/W+yV34296IXzHs3Pz7+TIOJ/OGvbg4WaHVGgYM0qmPsRZldoB/t18tHjdUCA3z108aApcE0Prq5+fN/OXbV6IwCh2hWx9iLMrtA37v5m+2/rR0DiPPlO9/7v9fbBP/z9tg9Dabx0Xf//thRqzMKHKJZHWMvytwCPf4++/xNDqMkcziOvxm+NJjB/o3e6owCk/j4ePSDsRcBgS6Bj9e7VH9c/X9/d7MujwYzQKBuDgJl7EWpKFAuhUjmo+Oe6I9pMIe+QL/zGwpM4uPO4WPGnglboEvi4xs2oLJgC9RN9zAnY88EgS6JzgYUDQ6BQN10BcrYM+Es/JLYjlsaTIez8G76AmXsGVS4DvTHrX9hmK9+2hy3NJjOx53rFvfXgVLgMMeNd8ZeDD6JtATeaw5mGkzndC0On0TK5LTxztiLMLtA1yviu3yaNpPP39xcSvLFX21Lo8F0DhZodUaBKTSuA2XshZn/y0S+4Ptc8vlo/4U424+D0GAyx2N1rc4oMIFjdYy9GBW+D/SLv1uvgR/xGyyLL/765uaVP9+XRoOpnE52tDqjwGEa1TH2wvCN9AAAThAoAIATBAoA4ASBAgA4QaAAAE4QKACAEwQKAOAEgQIAOEGgAABOECgAgBMECgDgBIECADhBoAAAThAoAIATBAoA4ASBAgA4QaAAAE4QKACAEwQK0/L4qsmLteMAlASBwhw8uXq5dgSA8iDVL330AAABDklEQVRQmIFnr14996vaIQCKg0Bheu4fvfD/PHrhw9oxAEqDQGFyfvvwWx+u7t998MPaQQAKg0BhWn7384fP/2T70/uvPXjpn35fOQ5ASRAoTMqTBy/94njjg7ceci4JzgkECgDgBIECADhBoAAAThAoTEn7c0h8FgnODAQKc/D06o3aEQDKg0BhDhAonCUIFOYAgcJZgkBhDhAonCUIFOYAgcJZgkBhDhAonCUIFOYAgcJZgkBhDhAonCUIFADACQIFAHCCQAEAnCBQAAAnCBQAwAkCBQBwgkABAJwgUAAAJwgUAMAJAgUAcIJAAQCcIFAAACcIFADACQIFAHCCQAEAnCBQAAAnCBQAwMn/D/Qeodow8ghkAAAAAElFTkSuQmCC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414" name="AutoShape 6" descr="data:image/png;base64,iVBORw0KGgoAAAANSUhEUgAABUAAAAPACAMAAADDuCPrAAABYlBMVEUAAAAAACsAAFUAKysAK1UAK4AAVaoAsPYAv30rAAArACsrAFUrKwArKysrK1UrK4ArVYArVaorgIArgKorgNQzMzNNTU1NTWtNTYhNa4hNa6ZNiMRVAABVACtVAFVVKwBVKytVK1VVVQBVVVVVVYBVgIBVgKpVgNRVqtRVqv9rTU1ra2tra4hriKZriMRrpuGAKwCAKyuAVSuAVVWAVYCAgKqAqqqAqtSA1KqA1P+ITU2Ia02Ia2uIpqaIpsSIpuGIxOGIxP+jpQCma02ma2umiGumxOGm4f+qVQCqVSuqgCuqgFWqgICqqoCqqqqqqtSq1ICq1NSq1P+q///EiE3EiGvExKbE4f/E///UgCvUqlXUqoDU1KrU1NTU1P/U/9TU///hpmvhxIjhxKbh///na/Pr6+vy8vL4dm3/qlX/xIj/1ID/1Kr/1NT/4ab/4cT/4eH//6r//8T//9T//+H///9+hYNvAAAACXBIWXMAAB2HAAAdhwGP5fFlAAAgAElEQVR4nO29C5skx3lm1wMCUM+apME12OAFu8BauxQBm+IIay0NSLZXoiUOxF3JJCGTQ4A0ILLbO7h60Kj/77pXXr6IjPgyMuPNqnOeB5iuqqzMt96MOp23qr5aAQCAi6vaAQAAlgoCBQBwgkABAJwgUAAAJwgUAMAJAgUAcIJAAQCcIFAAACcIFADACQIFAHCCQAEAnCBQAAAnCBQAwAkCBQBwgkABAJzUFuiTq5crzuNx5Jlpc71/dPVG5OHJX94nD5/71enWp289vLr62g8+TFr6k6sXxy4d4MIpLtCnV33eOD34wv7NfRCP6/259cSDb/1+f7M5j/V82xwWuFo9e7UXKlugpzv35moJNP7yItGihCraJmgJ9Ml+xg/eiD/z8CgCBRjHEgX67sETf7a7XUKgT3uPVRRoe7P2iRFy89SeQNf+3PxS+fStQ+Mugb7/+nr+3/xlf+kA0GW6XfjHxvszR6Cf/fz1hxtLfvMHHc+8u/PEZ+9anrh/9ODtxrSfPOxaqjXBrALt0I/WyOgR6CcPr45bngeMpUd/w63u3+08E4EChJlMoOu3c/Po3I6WYcLv8dVuM+rItz5szePwfv+t4YlBga63Q0+6MHfh9/oaK9DoyzOjdRP0ltleTlegpxcTXXpcoI+vHqx/YW00+nJo6QBwYCqBrt/D3+hvglpvXvP9udbv1Uv/tBHMZ5tdyqaKG9J77BDoes6nqR0CPZEr0PG78KflvLjqCfTZq6dXvt87j8vvsRHg6Wmrfj83BAoQZiKB3m924Pt6agk0so+73kx8/ngUbvXpa60jmSdP7PWYtQv/pKnjKQU6wTHQduyeQE+vax9k4Px9c8vzOOcXjxFeDCwdAA5MI9BPH23ewes34bfajkg9SPikvfvf3O1unjXZOyNHoBttnLaMi+zCn/aB478fOtEiDAh0/fB4gW6LePCT9p2N305P96sAgQKEmUKg9z9/uDPn/btXD37YfCRVoF2xNW4PCjS6mbfZsHp62q8WFej6F0Zj2b0gW/ftt4FDu/Avm888ZVmvohd+96hzeLmxfo6zQ6AAYcoL9IO3Hp60+dv1z//htDOeepblcWfnsnHFzeAufEyg99st4ydHb0x5Eml4Fz6oprUhG4ePe0GOxxG6J5EOTxo6hXW/Xi2bCjbnik6X065aPY+6UBfgQigs0Gebt+6DxoVH9+9uNpde2L/J0wUa3AIdOIkU5dPXdvulvz0oPiDQraKLn4VPF+jT1mmzbpD19ul2Mc7LmH73X19fP/D8Tw6NbD669AtjUY8RKMAQpbdAP3n4zc5xtfv3X28cWIvt456IHANdz+Mwu6eDJmoHWe+2Pr+b7cYbmx/bAt0fEdhv4z45bOS1g50YeRlTJOijq+b5nW5FT/YzjVxIHzmDvn0Fz5/W0QcbnR42PJ/0f1EhUIAw834WPuMs/AuBs/C7SxV3F9J3PHE8NthlO91GS6fZ/PZfvb2aQKBpL2+AtRT/obEP35nH8QLbyEc53zafueX+0fN/2T6vdv9fXt//XmELFCAP0S8T6V4H+svmg+8GPBEX6OrZ6z9cdYgLNNscYYEOROulMs4InR7dK7sv0LwvEzHgGChAFrUFGqL1SaSXPuw+OOgJz/v+KNDeuX03HoFuLyB6ctpabgd5stmOfnzcBm4LdCychQfIoqxAsza0Bvjs59/Yfxb+98MT9wi873sfhTK2QPdOCpnjSXcWGV9nd9ywjHhvd8B3f61nbx6780tTCZTrQAGymF2gvUli70//u3eUQKNXoU8s0Pv91UjNc+qneazvPVZp7MIPlju0gvgkEkAO0+3CR45ujhVoRIOd76zrnQWKzb/5WZ5UcxhfqHz/X17/+mbJX+tsO6dFO35Cff0if9gN8tuHrV9F5QV61DafhQdIYHaBZk21QIEevw9uS/PobUq09eyO9x4uVzoG2V73fjoWYgg0+vKSHuXbmAAyWOgWaOvzRZH3eNuJA/NPE2h8F35zsdRL/7Td8vxs85ms8OIt9a2f3TDku+0vJl3v3Lde9yQCPV7iYB6BBYAWFybQoWOgjculfAJ90rrk6tNH4T+bYarvk3/XvGDrSWcL9C/+rDeD4gLlG+kB0qkg0IHTxgknoiICHdhPtgXa/5Dl+v6wQCN/Sqi7R/+09UV80WhBQkE8x0BT5uuZCuAyuTiBWl/CuRfo176xA4FmTwVwmegJNIGoQKOztwVq4hJobBd+IFp2EFOgyS8PgQKMB4GG8Ak0chIJgQKcG/VPIkUvRLfJuYypbcz+H2UKLj35JFJbixmXMSWqacwufKxcBAowFgSamX9IoBkX0iNQgIVT+0J6XWTyR4OMOCKCQAHGovptTAAA8iBQAAAnCBQAwAkCBQBwgkABAJwgUAAAJwgUAMAJAgUAcIJAAQCcIFAAACcIFADACQIFAHCCQAEAnCBQAAAnCBQAwAkCBQBwgkABAJwgUAAAJ0UFepdKxqQ1UE6nXZ12OO10tQPEmLa6kg6aGw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t0A/f/N7f+zel9HYhKtjPMrptKvTDqedrnaAGAg0hFegX/30BoHWQLs67XDa6WoHiIFAQ3gF+tENAq2CdnXa4bTT1Q4QA4GGcAr08zcRaB20q9MOp52udoAYCDSET6DrHfj/jWOgVdCuTjucdrraAWIg0BA+gb53831OItVBuzrtcNrpageIgUBDuAT68Xr3vSnQb+8plgoAYAF4BPrlO6/8bIVAAeDS8Qj0vZsfcx1oLbSr0w6nna52gBjswodwCPSj7fl3BFoH7eq0w2mnqx0gBgINkS/Qz99c78Aj0FpoV6cdTjtd7QAxEGiIfIF+dHPkO79pP5TR2ISrYzzK6bSr0w6nna52gBgINAQCNVBOp12ddjjtdLUDxECgIfgyEQPldNrVaYfTTlc7QAwEGgKBGiin065OO5x2utoBYiDQEAjUQDmddnXa4bTT1Q4QA4GGQKAGyum0q9MOp52udoAYCDQE30hvoJxOuzrtcNrpageIgUBDIFAD5XTa1WmH005XO0AMBBoCgRoop9OuTjucdrraAWIg0BAI1EA53a6629vb2kFMlJsTH3Xa4RBoAARqoJwOgbrRHnXa4RBoAARqoJwOgbrRHnXa4RBoAARqoJwOgbrRHnXa4RBoAARqoJzuKFBJgyo3Jz7qtMMh0AAI1EA5HQJ1oz3qtMMh0AAI1EA5HQJ1oz3qtMMh0AAI1EA5HQJ1oz3qtMMh0AAI1EA53UmgigZVbk581GmHQ6ABEKiBcrqDQO8QaC7ao047HAINgEANlNMhUDcDo67yNv2Sqxs99+WCQA2U0yFQNwjUDQINgUANlNM1BCpoUOXmEKgfBBoCgRoopzsKVHITVLk5BOoHgYZAoAbK6RCom2GB1mx0ydWNnvtyQaAGyumaAtUzqHJzCNQPAg2BQA2U050EqrgJqtwcAvWDQEMgUAPldAjUDQJ1g0BDIFAD5XQI1E181NW+sGHB1Y2f+3JBoAbK6bbV7d7oggdBlZsbFmjVX0kLrm783JcLAjVQTtcQqOAmqHJzCNQPAg2BQA2U0yFQNwjUDQINgUANlNMhUDcpAq3X6IKrGz/35YJADZTTtQWqZlDl5hIEWvNX0oKrGz/35YJADZTTNQWqtwmq3BwC9YNAQyBQA+V0CNRNdNRVv7BhudUVmPtyQaAGyukQqJsEgVZsdLnVFZj7ckGgBsrpEKgbBOoGgYZAoAbK6VoClTOocnMI1A8CDYFADZTTIVA3aQKt1ehyqysw9+WCQA2U0yFQNykCrdfocqsrMPflgkANlNMhUDcI1A0CDYFADZTTIVA3sVFXv9HFVldi7ssFgRoop0OgbhIFWqnSxVZXYu7LBYEaKKdDoG6SBFqt0sVWV2LuywWBGiinQ6BuEKgbBBoCgRoop0OgbhCoGwQaAoEaKKfbVFf/3R5CuTkE6geBhkCgBsrpEKibNIHW6nSx1ZWY+3JBoAbK6RCom8ioa/aIQPsg0BAI1EA5HQJ1g0DdINAQCNRAOR0CdYNA3SDQEAjUQDkdAnWDQN0g0BAI1EA5HQJ1g0DdINAQCNRAOR0CdYNA3SDQEAjUQDkdAnWDQN0g0BAI1EA5XVugagZVbi4y6lotItA+CDQEAjVQTodA3SBQNwg0BAI1UE6HQN0gUDcINAQCNVBOh0DdIFA3CDQEAjVQTodA3SBQNwg0BAI1UE6HQN0gUDcINAQCNVBOh0DdIFA3CDQEAjVQTodA3QRHXbtEBNoHgYZAoAbK6RCoGwTqBoGGQKAGyunW1Ql8bCaEcnMI1A8CDYFADZTTIVA3iQKt1Okyqys09+WCQA2U0yFQNwjUDQINgUANlNMhUDcI1A0CDYFADZTTIVA3CNQNAg2BQA2U0yFQNwjUDQINgUANlNMhUDcI1A0CDYFADZTTIVA3oVHX7RCB9kCgIRCogXI6BOoGgbpBoCEQqIFyuo5AxQyq3BwC9YNAQyBQA+V0CNQNAnUz8IYd2VhJB80NAjVQTodA3SBQN4MCHVVZSQfNDQI1UE6HQN0gUDcINAQCNVBOh0DdIFA3CDQEAjVQTodA3SBQNwg0BAI1UE6HQN0ERl2vQQTaY1igYzor6aC5QaAGyukQqBsE6gaBhkCgBsrpEKgbBOoGgYZAoAbK6RCoGwTqBoGGQKAGyulWK4k/QBFAublkgdbpdInVHUCgZSi1PmqjnA6BukGgboY/iTSms5IOmhsEaqCcDoG6QaBu4m/YTV8ItACF1kd1lNMhUDcI1A0CDYFADZTTIVA39qgzCkSgXRBoCARqoJwOgbpBoG4QaAgEaqCcDoG6QaBuhgU6prSSDpqbogKFObi9Dd+CbIwC6TSPbV8XWhpboAbK6dgCdcMWqBu2QEMgUAPldF2BahlUuTkE6geBhkCgBsrpEKgbBOomQaAjWivpoLlBoAbK6RCoGwTqBoGGQKAGyukQqBtz1Fn1IdAuCDQEAjVQTodA3SBQN9E37L4uBDqaMuujPsrpEKgbBOoGgYZAoAbK6RCoGwTqJkWg/tpKOmhuEKiBcjoE6gaBukGgIRCogXI6BOoGgbpBoCEQqIFyuq4/EWgyyQKt0unyqjuAQEtRZn3URzkdAnWDQN0g0BAI1EA5HQJ1Y406uz0E2iFJoO7aSjpobhCogXI6BOoGgbpBoCEQqIFyOgTqBoG6QaAhEKiBcjoE6gaBuom9YU9lIdCRFFkfAiinQ6BuEKgbBBoCgRoop0OgbhCoGwQaAoEaKKdDoG4QqBsEGgKBGiin6wlUyqDKzSFQPwg0BAI1UE6HQN0Yoy7QHQLtgEBDIFAD5XQI1A0CdYNAQyBQA+V0CNQNAnWDQEMgUAPldAjUDQJ1g0BDIFAD5XQI1A0CdYNAQyBQA+V0CNQNAnWDQEMgUAPldAjUDQJ1E3nDNrpCoCMpsT4UUE6HQN0gUDcINAQCNVBO1x+kCDSRdIHW6HRp1R1AoOUosT4UUE6HQN0gUDcINAQCNVBOh0DdIFA3CDQEAjVQTodA3SBQNwg0BAI1UE6HQN0gUDcINAQCNVBOh0Dd9EddsDoE2gaBhkCgBsrpEKgbBOoGgYZAoAbK6RCoGwTqBoGGQKAGyukQqBsE6gaBhkCgBsrpjEEqZFDl5hCon/AbttkUAh1JgfUhgXI6BOoGgbpBoCEQqIFyOgTqBoG6QaAhEKiBcjoE6gaBukGgIRCogXC629v0q8ErINwcAh0BAg2BQA2E0yFQPwjUDQINgUANhNMhUD8I1A0CDYFADYTTIVA/CNQNAg2BQA2E0yFQPwjUDQINgUANhNMhUD+9URcpbv5Ol1XdEQRakALrQwLhdAjUDwJ1E3zDtnpCoCMZvz40EE6HQP0gUDcINAQCNRBOh0D9IFA3CDQEAjUQTodA/SBQNwg0BAI1EE6HQP0gUDehN+wtAi05s9HrQwThdAjUDwJ1ExZo+FbO3JcLAjUQTodA/SBQN2kC9bZW0kFzg0ANdNOt/YlAvSBQNwg0BAI10E2HQEeAQN0g0BAI1EA3nSlQIYPqNneHQEcQeMPeIlAEaqCbDoGOAIG6CQo0fjt57ssFgRropkOgI0CgbhBoCARqoJsOgY6gW12sNgTaAoGGQKAGuukQ6AgQqBv7Dds9BIpARzJyfcigmw6BjgCBugkJdOiO1LkvFwRqoJsOgY4AgbpBoCEQqIFuOgQ6AgTqBoGGQKAGuukQ6AgQqBsEGgKBGuimQ6AjyBHo/J0uqrotvXNICHQk49aHDrLp1gMUgbpBoG4CAh2+J3HuywWBGsimQ6BjQKBuEGgIBGogmw6BjgGBukGgIRCogWw6BDoGBOrGHnUIFIGayKZDoGNAoG4SRx0CHceo9SGEbDoEOoZOdfHWEGgTBBriXARadLzLjmUEOgYE6gaBhjgfgRYc8LJjGYGOAYG6QaAhEKiB7FhGoGNAoG7MPySDQFcI1ER2LCPQMSBQN4l/iQuBjmPM+hjHLQKVQLa5DQjUDQINgUANZMcyAh0DAnWDQEMgUAPZsYxAx4BA3fRHnfmGQ6DjGLE+RnIZAt28RgTqBoG6sQRqTIZAxzFifYzjFoFqoNrcliyBzl7qkqq7Q6AHzkWgRce76lgOCVTHoKrNbUGgboy/CI1AtyBQA9WxjEBHgUDdGAK1JkOg4/Cvj5FsVlzBAa86lhHoKBCoGwQa4iwEeotAZ89io9rclnZ1Q50h0Ab9L7JCoDvORKB3CFQC1ea2IFA3id8EiEDT+MNf3dy88r//sXe/e32MBIEi0AQQqBsEGsIj0I9utnz3N90H3OsjRsJKQaAINAEE6qZ3+BiB7nEI9PM3X/nPq9UXf3Xz/e4j3vURZfgKz1sEikATQKBuEs+/IdAU3rv58eafz9/8TncT1Ls+oqQI9PT/IqiOZQQ6CgTqBoGG8J9E+vIdBDozCHQUCNQNAg3hF+jnb36vexrJuz6iINAjCHQUCNRNtzoEesAt0H958+ZvDj9/e0+RRF3WaytpgqHJlk/4FZ7/ay/P8LCaJ8cCCVZzgZ05Bfrezc0rf3+8NbVA46tl//D5rzwEWhIE6gaBnvAJ9Kv/83968+aV/6N7t3OPIM7gFy0dHi63zyW6N7V9gezCu2EX3k2ruvAbkl34DP7Q2Iff41sfAyDQAwh0HHkCnbvU5VQXKcbX2TiF1WXERzk/vumeRfKtjwGGBHqLQBFoEgjUDQINMUKg/dPwvvUxwLBAuz+MRnQsI9BxpFogeYqiLKa62PsRgQ7z1U/3u+6zCTS+WhAoAk0DgbppCzQ8HQJN4L39Zzjf632W07U+hkCgB+YQ6Mg/jSLa3A4E6gaBhnB9Fv7mz/+4+uqfb175WecR1/oYAoEemEmgY+Yl2twOBOqmUV10gCDQFD7efRvTK92T8JMIdLNKEOiWuQQ6Ymaize1AoG5aAo1Mh0CT+OKv1/r80a9793vWxxAI9Mg8Ah21Fy/a3A4E6gaBhpD/RvrBr6pDoIUFOsagos3tQKBuEGgIBGqgOZZ3r28GgY4wqGZzexCom1N18bGBQEfhWB+DpAu03IjXHMvzCdRvUM3m9iBQN02BxqZDoKNwrI9BhgTaeOhyBVrspY/9VJdmc3sQqBsEGgKBGmiOZQQ6EgTq5lhd6scCM+e+XJYh0MiKQaCnx0otA4GmTVGUZVQ3UAoCHUX++hgGgR6YV6C+GWo2tyf14zTpk5RkGdUh0A4I1EByLO9f3TwC9c5QsrkDCNTNobrUr5bMnftyQaAGkmMZgY4lU6AzG3QR1Q1VgkBHkb0+EkCge+YQ6OhLwiSbO4BA3SDQEAsRaHjNINDGg4WW4Z+hZHMHUr8R4zTRhGF6LKI6BNoFgRpIjuW5Bep7KxSJMRGpn0fMmqgYS6hucFQg0FHkro8Ehq6rad1fasRLjuV5Bep9KxSJMREI1M1RoAPTIdBR5K6PBBDonsNrQ6BuEKgbBBoCgRoojmUEOhoE6mZX3fBxHQQ6isz1kcLQdTUItPVooYXceQ+CKjZ3JPUrhU5TTRimxwKqm+rTWyUdNDcI1EBxLM8h0PFlKjZ3JPUbMfKmKsUCqkOgfRCogeJYRqCjQaBuEGgIBGqgOJYR6GgQqBsEGgKBGgiO5eNLm1GgjnkKNnci9TvZDiDQIwg0xGIEGlg3CLT9cJmFuOcp2NyJ1K8UOoBAjyDQEAsX6Pi3vIXgWEag40GgbrbVJfSBQEeRtz6SQKA75hBoZyYIFIEeQKAhzkqgpYa84FhGoOPJFei8BtWvDoEaIFADwbFcRaD5MxVs7kTqtwIfQaAHEGgIBGqgN5ZPL2w+gXpmqtdcg9TvZDuCQA8g0BDiAm19tjD+eHCafPTGMgItAAJ1g0BDIFADvbGMQAuAQN0g0BAI1EBvLA8JtMgr7ws0e6Z6zTVI/VbgIwj0wKa6lDYQ6Ciy1kcSCHTHHALtz+JcBZr6BAR6AIGGWLZAC+x0WuiNZQRaAATqBoGGQKAGcmO58boQqBsE6gaBhkCgBnJjGYGWAIG6QaAhliNQa+UgUGOKAgs53pM7V7nmmqT+XYojCPRAqkB9lZV00Nycl0ALDXm5sVxJoPlzlWuuSepXCh1BoAcQaAgEaiA3lucQaMohkkHkmmuCQN2sq0srA4GOIWd9pK0GBLoFgZYAgbpBoCFUBXrbXx+XK9Dmq5pZoJmzVWuuxf7jNAg0HwQaAoEaqI3lagLNnq1acy1SP494Yk6DqleHQE0WLdASF95YqI1lBFoEBOoGgYbQFmhrdSDQDQjUDQJ1g0BDnJlAywx5sbF8O4dA7RmcnUDzjuoi0D0INISsQG97q+OCBdq4MbdA8+Yr1lyb5IsZjyDQPatVYhUIdAwZjQ2tBgR6oqJAc+cr1txuJB1GEwJ1g0BDIFADsbGsIdCkJYg1d/TnNvx2PxSBekCgISQFul4LCPTIrYRA09Sj1Vwz/l3Ggbz+02dArboWCDTEggSadNXnWQq0eWt2gR5O5y1coLcIdAQINISqQHdrAoHeVRbo4f7btE1QreaamRHoGBBoiCUL1FpZCLTIUrr3H9fIAFrNNSOvf9xYAIG6QKAhzk2gRca81Fi+FRCosTJspJprR75Nt4D5/KkRq65NcnMIdAwZjQ2uBQS6p/OC6gg0dRFSzSHQYiDQEAjUQGosVxfo6Yze8DKkmmsnvr1FoG4QaAhZgRqH3RDo3fwC3V4SkbwMqea6wyf7EGhZgQ7MS6u6DgsU6OOrFz7s3/vs1auXEyZLB4Ea1BnL9pVC3TtD1Y193RGB3p6JQPP/xFNJgQ4tXau6Dgg0hKJAjyd+O2vjAgQ6fF3WRAINP/0UKkFAUhbo5s0XaEmD3g5sgkpV1wWBhkCgBrUEam0kCQg0YxlSFuiPl4oC7Q/nDlLVdVmgQG0QaOR27N4sqgnU2AqtLtCsiaQs0KuuokCHLwSTqq5Lcg8IdAwZjSWshEGXnKFAe5tJva2mugIdmkrJAsnVRedRKkzj/zZK1XXIOHqMQMeQ0VjCSrhMgXZeQO/V1BTo8FRKFkiuLmceyc8zh25sdkrVtdm8EVPTTS7Qx1fP/Wr7w/2jnfo+eOvh1dXVN37w4f7ON95/7erqa2+fzNiaYCPQ+3fXd3zzJ4f57Sf7dDPZg5d+mek8BGpQV6CtV4BA3ZQQqLfW3tDt/GugVF2T7dswubrJBfr06uqN7Q+fPNxsS96/e7Xn+Y1X1wL9082NtWT3ZuxMsBboS6/ubu/EeRDok8Nk38pz3pIEOnBVU/zuHCoLNHreBoGmIiRQ83djB6XqGuzehToCXRvwxe0PT64evL313rfWAvx0vdW5uXst0M3dn/7kaMbOBM829lzfsfHqdj6nyTYbn5+9m2tQBGpQW6B3DZWKCXRgMiELpFcXn0uBhSddyCBUXYPGl/knTu9YSJZkDluW2z34o07XP2zu3gj0jeZ03Qk2At0dBN0JeD/ZenN2N9nh7mSEBdp/C5y1QM0d9/6LqSrQwcmELJBeXd5cEp/WWp139s8thKprsH8ZQgJ9ujPcWnlvHG9szbk5Nrr/Z8POjN0J1gLdT7BX626yJ8enrad7MSeOoEAb9rhUgdonlLYg0ER0BBo/K3hAqLoGegJdi2+zjXlS3o7HB4EeTqp3T68/Pgj0xVVzgu3/m9bMPC1/fgItYND6Ar1r/i2fFgg0kTICdfbaXHMDp0IPCFV34lZPoGvDvdgS4eqzD/7xP3796iDQth+7EzQuY9oZ9fH+SECDtpkHQKAGAgK90xTo0HQ6FjCCzifQ2+aHQNIuHhGqrsEhq5JAn24Md9w1/+3Xm94zBNqeYL/9uuEJAh14vhsFgYaYRqDJz16KQK2cMws0eBx7OQK9VRTos1cfvN04lbS5xvNP//L3j22BdicIboFmHfhsoC3Q0CP2wwP3p4NAvRPKWMCKOatAw6dCA7OUqa7BMamSQNfOe/ngwf1FSqvGMdC2QLsTtATaPAbq/TySskAHHkGgjqePW/hiBGrGrCXQtHmqVNdEU6BPr1747W4P/iS+/dn1rkB7E+yvZlodVXrQ6OHipVyXIlADBOqdUMUC9jaeK52n2AGB2gcY8hczNWCPd1kAACAASURBVLeaAn326nP/486TJ9s9sY+B9ibYHO18Y/94+zrQ/XTHTzolgkANEKh3QhELBHaSZxbo7e7HJQv08JOUQNfSO1huv4f+wWtX208gBXfhjxNsTxf9Dx+uPn1rf0H96ZNIz/9k/fx/uMrcmT9DgY43aI2xnBoagQ4TOs89q0DvDgJNnKlGdS1UBfr0eKb82Wv7M+cv/cPWqT2BdidYC/Rfv9r80Hvvs/CZB0P1BBpZBa2HUj3rAIF6J9SwQOhKy7kE2lBn4MOvixDorapAG2eC7n/+9c13KP1ifyK9fxlTZ4LTtzH9ojXZ5tuYNtc7Hb6kKZlFCbT1GAJ1PX/ks5cg0FDG2QV6G3z2QgR6/FFLoEogUAME6p1QwQLBiD6BOprdP2PhAr1FoAkgUAME6p1QwQJKAg19fdUyBHr6Ob06zzgs6aC5QaAGCNQ7oYIFtASaPE+F6log0BQQqAEC9U6oYAEhgQa/P3UBAr1FoCkgUIMlCnTcq0agjvkNPmPhAm3cQKAhzlGgow16cQJNf+4FCjS72eP04S/wR6BNSjpobhCoQYWxnBwZgQ6xBIEa81SorgkCTUJOoNEVgEAR6CAItAS3CDQJBGqAQL1TKlhAR6BZ0yhU16AdEIGGKCrQEtzepj0Ymy46D03GRx4zh4zn6ndbPGHuDFOml6/RG1D+hRVmsVugqYdKPbAF6p1UYDMqHNC7BZpbLVugmZR00NwgUAME6p1UwAIItAgINA0BgbYPV8dXwOnRuEDHGRSBeicVsEB1gSZNrS7QWwSaxlkKdOwmKAL1TipgAQRagk4+BBoCgRogUO+kAhZAoCVAoInUF2jnE8OFBDrKoPOP5fS8CHSASQSa0y0CzaWkg+ZGQaDtyzujT0wU6MhNUATqnVTAAhMINK/btIl7UwlUd6L7K0NHoP9vFiXtZqMm0IH+0wU6xqCXJtCcpyLQMhOrC7R9G4GGqC7Q29vW184O1J8q0HGboAjUO62ABRBoARBoKgICbbY+VD8CRaBxIvnGCLTUMY7wZPWra4BAU1ET6MATMwQ6wqAI1DttfQtMItByB4nDk9WvrgECTaW2QG/3Ar1Naz95U3XUJigC9U5b3wIItAC9zQ8EGqK+QBv/DJefI1C/UBCod9r6FkCgBeiHQ6ABZAS63RBNXz0Zrs0HgXqnrW+BqQSaXBECzSbHMQi0vT4OfW/+Tej+TAWakRWBxplGoBkVIdBschyDQFvr47Yl0IzVkyJQt1EQqHfa+haoLdDUCZUF2n/rINAQ1QV6/CFNeE3hJk6aDwL1TlvfAksRaP9Ed06caem/BgQaQkWgqRuMWQL1KgWBeqetb4HJBOrdskydsH51RxBoOnUFejulQP0GRaDeietbYCKB+nfNUyesX90RBJpObYHmFp8j0LvEwwI9FinQEQY9I4HG0iHQRBBoOjICTSRLoF6DXphA8554sQI9XHDnDxCdsHp1R4w3DQINsTSB3iWO49PknhWa/5RxINBSTCbQ08CLt3UWAu3dhUBD1L4ONJvdCip+WV4LBOqduroFphbo4D4NAs1fYI5jRgr0/udfv7q6+uZPjnd88NbDq6sHL/3ycPv911s3Bzl7gXrW6NxjOSciAo0ysUBvb4faWr5ArV8R5yLQT9a23PL8r7a37x/tb1+99OH2jnd3tx68nZoHgRrMPJazDjMg0ChTCnQ969vBts5BoP37zkSga1++sNm4fP+1qxc3t5+9dvXgB79frT77+cOrFzYGfXr14Ier1aePrp77VWIeBGow71jOO0wbqc5rUASaOuvbQYH6jy1Vr26PORzPRKBPd5pcm/PV7Tbm48Pt1adbpa4F+8bu4d2/CSxOoMddqazp85hboDlTI9Aokwo0Yej5B2b16vaYr+BMBPpkt+G52qjz5c0O/WlD85OHa6U+e3V/x/bhJM5foI5VOsNYvm19C0AGCDTKtAIdWgIC1Rbo0/au+ZOmJh8Hb0RBoAYzCXR3VA2BFiQebvQu/OAili9QezxqCfS/pWAJdL1rvj3mueOww77juHu/Ou7hp4BADWYR6MGhmekQaIwpBZqyiHMQqHXvmQh0c6hzcxXTX24l2tZkc3/+tKs/CAI1mEegdwlXFfZBoDEQ6FiWIFD3Lvx6q/P9145XLR2PeG5pCPTpOV/GdJdwKrQ/fR6zCdRBrDrnTBFosUUsT6CdFIHf6Gcj0A0fbC6mX9sytAX69OGD1HPwFyHQ/HV6WQLNfBYC9T8am7SaQG/bN82pMqrzXPWSQQGBrvn01auXQ8dAn2RsfyJQk+ULdMItdATqfzQ2KQJNYoxAG5ucW12aZ+HfzfLnQgVacKfT4hwEOtmFsgjU/2hsUgmBhsbNeQi0scm5FWjvOtD1JI8Pn/JMBIEaIFDv5Jcu0BFb/iICtac6D4GuNzkPxny8Pc++tuX+a0M+3X+483HjYqYkFijQ7HPXCLRolNj0CNQ9JwWBBofNmQh0cx3oD9eC/PSt3X76epP0+Fn47Ybnk1x/XoRAs9fpUgV6misCNUCgZoiWQANTnYlA99eBbr5uabcvf/9W69uY1oI9kHohKAI1WLxAsxo6I4HGX0oZgUYXgkC1Bbq633zf59XXTh9Han0f6NMrBGo/IW8BCNQ7PQJ1z0hAoOFRczYCLQ4CNUCg3ukRqHtG9QSacPEbAg2xRIFmHeHbPyFr8osSaHYSBOoNEJ0YgSaBQDPXhwUCHZgrArUQFej+HwSaBALNXB8Wyxeo259JAs26UnZBAh1c7wsV6PZfBJoEAs1cHxYIND5fBGqCQM0MCHQMCxWo8wmJT0Sg3idcuEDzujysLASaAQLNXB9laP+yHwKBep8wuUDjYZcl0N3kh3WFQJNAoJnrowztX/ZDIFDvE+oKdOClSAr0VkegkfQINMRlCTRx7S5coPv35VRR6go0lnaRAj08DYEmgUAz10cZDmJBoOOj1BRoPC0CzaY5VhCog4sSaOraXa5Aj2+I5AXkJ6km0MHXtUCB3iJQBHoko7HskkfSGqtDIFDvM2YQqP8iIkmBHp+GQJNAoJnroxCHo2cIdHSSqgKNLn15Ar1FoHcI9EhGY9klj+Sw5XIBAk3f0vYlQaDeAP3JG+pCoEkg0Mz1UQgEWixJbYG6/TW5QHO71BJodL0i0ACXI9D2v1EQqPcp0wt0xAZgqVEXXEy+QBs/INAkEGjm+ihNyvpdsEAPx9XOWaBef8kJtPXEKm+J5lhBoB4QqMEZCDR5CcsR6OBOBAJ1LRiBjgGBGixcoDlL8ARBoM4A0TnWE+jwsREEGgSBGkyezu9PBHqOAt08E4EmgUAz10dpEOjoJJUFGlw+AvUs9w6BjuHiBJqygs9YoN27EeiIILkBorOsLdBoeAQaAoEaLFugsUX0vs4IgY4IkhsgOksEmgQCzVwfxRl8Hy5boLFF3Pa/D+6MBDr4UhCotdw7BDqGixZoaFWfqUC39lysQE9LVRXoiLW6fi4CTQKBZq6P4lysQM0r7BHomCSZAaLzRKBJINDM9VGe41mWixOo8QACHZMkM0B0nvO9JRo5G2MCgbq4YIGGV/VZCtQ8u+QKgkDz7k+b55wC7VaJQN1crEBjY+YcBWqfgkGgo5JkBojOs4ZAm79UL0Ggz169evn443O/2v30wVsPr64evPTLw0Tvv966OcClCjR62OcsBWo+gEBHJckM4JlpeW5NgcaXfz4CffD24cedQO8fXe156cPtA+/ubh2mG+JiBXr8yeAMBRrQzxkJdPilINDdkvp7Ixck0KsXDz9uBfrstasHP/j9avXZzx9evbAx6NOrBz9crT59dHXYQB3gAgV6Gi6XI9DmrdDPyVQRaP/MR3iCAAh0v6ALFuiDr1+9sf9xa8jHO22u+fS1jVvXG6Rv7B7eTzfEpQr08IPJ2Qk0eAOBjouSmcAx0+I0j11dnkCf+78e7jYtdwL95OFpQ/OTh+vd9uOh0cfHo6VxLlOg5hnpE+cn0NAjviDhZ12EQN0HYR3zLM+FC/RXT3Y78TtTPmlq8nHwRoQLFejxJ3OCqdONebN4BJq2O58OAvUFiM9zHoPeTi1QRw85jtlo8W9TCAl0v5O+Fehhh33H0+Pu/HZnP+0sEgI1KJ6u8xn0mQUaPJ+EQEdnyQowMNNZFNo6+N94I1yMQPe77dsf25ps7s8/OZxsGuIyBdr/qcU0Ah30dhL5Au0tbfD1p8+7yywCNZef8FK0BbqaxaC3QYFGn6Yl0FG78Ju98xePAm2ea28I9CmXMSUxn0Bbv+QR6LhlnqdAZ9kIbZ89vUyBbrc7o1ugTx8+SDsHf+kCDazsSQR6Z4xbBxcq0PBFBZH7OsgLdHqDdkbgZQp0e7Azdgz0SfL2JwJFoA5axyNb80CgblYlZjJAdx/oQgW6OcUeOQv/boY/0wR6/798ODzRCoEOLebcBNo5tHuHQEewKjKXOAj0cBHog//Vvg50LbvHV8+nfQhpS5JAn/3btDlmNJbb8UScr0B7b5a0h7Jmfdv7ilEE6qaCQJu/SS9KoOu99a893H8S6fn914bsPonU/GxSEgjUAIEmzdqYDQJ1g0CTKCPQtSZ3H3a/f3T6LPx2w/NJnj9DAj3stD/7d9tP3J+tQO21jUBTZt08EnpM55pf8iKtG8G7ekwr0LHmm1Wgd51dh6Glnp1AP3m4/7aQ+7da38a0+bqRPWkXggYEelDm7l8EWmYhagL15tgL1FjWVOu1nRSBOgkKdIizE+h6S9P8PtCnVwg0i1kF2tv3dVBQoO5rZvrvvsMNBOrmEG5Kg166QCfAJdA//PXNzSs/+nXvWRmN5XY8FRcp0O1dI6453D3dWhoCdYNAkzgHgf7zzZZXftZ9VkZjuR1PxcUKdMw127f9756YVqC3+gIdfQk8Ak1iaQL9N//pH//xH//rf9cU6Mc3r/zn1eqLn9585zedZ2U0ltvxZFir+wIEOur9fnt713v2bn6TCTR2M3BXj4kFOnKmCDSJpQl0d1Kq+ZH7r3568zebf798Z/dvg4zGcjuejIsVqD+C+XQEOnKm8wrUOgwTAYGGGNyF/8Xvfve7D5q78F++s9/yfO/mx51nZTSW2/FkVBDoqLdIKYGOiGA+va5Ak15PuVHnNHgUBJrE4gQaPguPQLOXoSLQkYS3wKZZr11hCwp0/LeAHMNNaFAEWhy/QL9853gW6dt7pgg4Nbe3cy5j+9Mci2wsZebFzTHv4Tumpb+4ggEmfC2NWW9+nGZJ066L8xHoRzffP/y4ZIHO8N7rDNuZjTaXW+Z536feMS3nIdCJFoRAV41PND0XEujH53EZk7nHUThdZ8dp5l34KY+p9ZY3yXrt7x4P32Ex4S58ge/xnHkXPu9EIrvwIUKfhf+Pf7rj328/INoX6MdvvtI9B49Ah5eAQL1zjt9TX6Cj5zmDQFtzRqBFcH4b00fG9icCHV4CAvXOOXpP2mtEoAi0OD6B/rPpTwQ6uAQE6p1z9J6zEuh0awyBlsfzjfRfvXfz3e6HkLZMsj6mBoEWYrOgKdZr8Kr98G2b6QRa4k8ZIdAkFinQDu/dfO+P5gOTrI+pQaCFmE6gg3fVF+j4eSLQJM5AoB+F/IlAh5eQd/2yAQI17kKgSbRnjEBLEBeo9dfkvnzn5sD3Ow9Nsj4mp7/CEaiHiQQa/txo+LYNAkWgxYkL1L4AFIH6549APbMduq+yQIv8NXcEmsTyBRphkvUxOQi0DJcs0ALzbISbapUh0PKEBbqR51ag929946Vz/bvwGxBoIdZLQqBuEGgSyxPo/aOrbyT+qc9J1sfknKlAD4tZuEDNtzkCddEVaPozEWiIYYE+fW7976tvpMxskvUxOXMLdNzb4/IEmnBnXYEWOQQ6v0BzQKAhhgX6eOPOJ0l/43OS9TE5swo07/I7AwTavzPxJRYcde0LK4o0jECTWJxA7//i7fWNT/77lH34SdbH5CDQQkwh0EBbrp3RaQRayJ8INI0FCfTf/KfNX5PL+cvwk6yPyUGgpbi9nUCgCXdXFmiZWTbDTbTOEGh5IgJ9dft1oOcv0P4aL5quf83grAKd0Z8XKdBi/SLQJBYk0H/7i81fk0OgZeeOQDNnmXB3RYGW2oGfQ6Aj5opAQ3AMFIEW4/IEWs6fCDSNxQl0dxb+6RmfhUegpbhEgRabJQJNYnkCffrCh6v7R2d8Hei8Ah270aIs0PILC81QRKAlXy8CTWK0QD946+HV1YOXfhm+IwtToLs/KffcTqDPXn3wpw+fS/pM/CTrY3oQaCkuTKBFX24r3CRrbSaBeuaezkiB3j/a/7XMq5e7dyR+Xr2DKdDdn5T79x/uzh19+trV82l6zmhswtWRDQItxaUJtNj87hBoIuMEut40/NoP16L87N29QZ+9dvXgB79f3/Hzh4mfV+/AtzEh0HJclkDLvloEmsQ4gT4+WvLJ7i+2n+5YbycmnejpgEDv+iMLgTqpI9DUpRYWaOEXi0CTGCXQT07HIte77i+37lj//ODtnCQ78r+RPkJGYxOujnymFGhv1J63QMsuLTg7CYEWm9uWdrgpVhsCfXw48rnms43anjTuaD2ajOePygXJaGzC1ZEPAi1FYYMqC7R0sQg0iY0Wr1MwBLre6nwjcsdTz1FQBHo3u0BHzU9boKuyBpUWaLGZ7UCgSYwR6LNXOzvp7Ts+SbzYqAUCvZtZoCMRF2jZbVBhgRbvFYEmMWYX3hBoU5kI1AsCLcWq7F68skCLzWsPAk1ijEDvH7EFOgkItBSru5Jyicyo+VClk0iF6YSbYAkIlGOg04BAS7HaLbLQMnUFOgEINIkxAl09aVzq+fTqWx9yFr4MZyzQef25b66UQRFoURBocyf98UamU18HmklGYxOuDgedoYVAvawaix4PAi3JmDmeiUAbHzz67dVWl4+PH1Of5JNImWQ0NuHqcDCdQMufrEWgnYeSF6Y26tog0CTGCfTwWfhP39p/Fv7+0emz8M/nn0JCoDvOUqBTfN5wiKNAiyz2kgU638diUzgXgW62MzvfxvTWBN/G5CWjsQlXhwMEWohDuCKLjc0EgWaDQLe8//r03wfqJaOxCVeHAwRaCATqBoEmMVqghUGgGxBoIRCoGwSaBALdNTbh6nBQVKCtA4AXK9ACy71sgRZfdQh0ChDohtICPc3vQgVaZLkItCgIdAoQ6Jb24Cog0NvjjVHz6nM5Ao3OAoFmg0CnAIFuKSvQg0Qn+M6e5Qh09IIRaNkFINApQKBbSgv0bip/LkWgBRaMQMsuAIFOAQLdUlygk4FAuw+eq0BLrzsEOgUIdAsCLUNToGOXnCjQ9OXIjboWCDQJBLprbMLV4QGBlqERbuySB57vOE0nN+paINAkEOiusQlXhwcEWgYE6gaBJoFAd41NuDo8INAyIFA3CDQJBLprbMLV4aF9xG5UuomVlSfQmf3ZFui4ZSPQsmtv1MwQaAgEugOBFqEZDoFmYYUrufoQ6CQg0B0ItAgI1I0ZruD6Q6CTgEB3INAitAU6auEIdAMC7YBAd41NuDpctN7tCNRLKxwCzSEg0GIrEIFOAgLdg0BLgEDdBMIVW4MIdBIQ6B4EWgIE6iYUrtQqRKCTgED3NPfhEaiX+QWasRDBUdcgGA6BNkGgu8YmXB1OEGgBOgIds3QEuqfQOkSgk4BADyDQArTDjVn60HMvR6CFNkER6CQg0AOFBDq1snKqm+QLSaMgUDcRgRZZiQh0EhDogYZsEKgXBOomEg6BnkCgu8YmXB1eEOh4ugL1Lx6BnkCgJxDorrEJV4cXBDqeTrhJBbqb4iIEWmItItBJQKBHTrZBoF7mE+jhxV2CQItsgiLQSUCgJxDoaGYU6P7lXYZAC6xGBDoJCPQEAh3NrAK9y/zDp5qj7kA03PjVOG4kINAQCPTEOQp0uiAmPYG6A6Q9M2sBmqPuQFygo1ckAt3zwVsPr64evPTLw+33X1vf/MGHXuch0BPHdyMC9dINN7VAs9AcdQfi4RDonpECvX90teelnTOf7G49/yun8xBoAwQ6FgTqBoEmMU6gz15bb23+frX67OcPr17YGPSThw9+uFp9+trVi07nIdAGBQQ6ubIuRKBTJBcddXsGBDq2DwS64fFOm6ujMx9fvby59cnD55yboAi0AQIdS1+gzgQItAMC3TFKoE1Prrc93z4+8OxVBFqC/ShDoF564RBoKkMCHVkIAl1tDni+fLrxuHHjk4cvOE8jIdAWu2GGQL0gUDcINImNFv8kBUOg94+u3jjdenrcnV/99mHzgSwQaBsEOgoE6mYo3MhGEOhmR72x137an398dfXgJ17nIdA223GGQL0gUDcINIkxu/DtI50Hgd7/xTceXj34M6fzEGiHzUBbHX7wPX1SFidQXwQE2gWBbhknUHMLdM377n14BNplPdJWd+6PQSLQXgbXjBBoFwS6ZYxAg8dAOzdyQKA9NgLN/JR148kItJvBNSME2mNcJQh0FTkL7z8Nj0B73N6ucr/np/nk4nnaIFA30qMOgaYxSqC960CP26QItCD53zTZeGrxNB2WJ1CZY8naow6BJjFKoOutzuf33yJy/CTSi/sHnJ/lRKAG2d913nnmlCxNoEIn47RH3bQCHdnnuQh0vcV5/Cz89vtDPnl49a0PV/fvXjVPL+WAQA326RyDDoEaIRzzmSS49qhDoEmME+jq/q3OtzE93d16wIX0BTkfgU6XwwaBuhkON6YUBHqg+32gn77eupkLAjU4F4HOjylQlUMhi6uuAwJd8Y30h8YmXB3jQaBerHAINAkEmgQC3TU24eoYDwL1gkDdINAkEOiusQlXx3gQqBdboCI9Lq+6Ngh0hUAPjU24OsZzSJc/6hCoAQJNISHciFYQ6EQgUAME6gWBuplUoGP7RKAhEKiBW6AzXDekXR0CdYNAk0Cgu8YmXB3jQaBeAgLV2JJfYHVtECgCPTQ24eoYDwL1YodDoAkg0CQQ6K6xCVfHeBCol0ICnabHJVbXxt0LAp2KogI9O25vp53+QrilxzK4ezmfQs9aoBm/cib8fTaeY7rcX9xsgdp3a/S4yOpasAWKQPeNTbg6xoNAvSBQN1MKdHSfCDQEAjVAoF4QqJsMgWZf1oBAJwOBGiBQL0GB5hWDQAPs/1QCAkWgygQFOjQOEWjgfgQ6SKpAPX/vEIFOBgI1OKVrj7yhgTvHFxhrV4dA3SQKdP/3DmfuE4GGQKAGAYFuRm70eQg0LNCsahBogMPGJwJFoMLYAt38HB+JCDQYDoEOkSrQ/b9Z80agk4FADQIC7d7RA4EiUDdZ4ebeokegIRCogSnQw+/+yPMQaJZAw6dDEOgQWQ2NrxOBhkCgBpZADz/FBiMCzRHo7W3IoBP1uNDqTBAoAtWlka7vTQQaIRyu103kNxICHSRrHx6BTgcCNegJ9La/K2+BQCPhupfU3nZ/MB4ry2Krs0CgCFSWjkA7O5rh4YhAYwK9tW8h0B3ZAk0vCYFOBwI1aAu0d5wuOB4RaCzcrX0Dge7IDYdAEagqLYH2f9WHxuMc/hSvLirQwFZ8vzYEmgACRaCqdATafRiBBomGC2x1ItAt+QJNbalAnQg0BAI1GEgXGroIdECg9nkjBLolOxwCRaCiDKVDoCHi4Q4fQxw6pIxAU0CgCFQUBOplQKC3d8ZBEQS6xSHQxJoQqMH9o5e7dz179Y185yFQAwTqZejgR9oxZQSaBALNFejemk+f+9VRoHtrPnnhw6NAP3l4dWDYqAjUYFigM36Cu4N2dcNHjxOuWpqqx0VXZ4BApxHokZRNUgRqMJgOgQZwbbsj0A0egaYVhUAPRATa2OBkC3QsCNSLKxwC3eAIl/i3PRDogftHOy9uBbr9Zy3Q3V3NXfh/9XZ6HgRqkCDQ+b5DqIN2dQjUjSdckkFL1Kkl0NsU/LvwCHQsw+kQqI0vXPe6UASaTIJCEeiR7F34FwfzIFADBOqljECLROlzjtUlGPT8BFpmF374JFIKCNQAgXpBoG7c4RBoskAbnATaPgZ6cOyB9f1REKhBikBn+w6hDtrVIVA3IwQaLwyBJnLaAn26O72UskGKQA0S0iFQkwICnewQ6FlWtwGBpgv0sMG5JvJJJAQ6DgTqxX0gz/65LGdZ3R0CdW2BNj7Kef/+6xuhfvMn+731p6cdeK4DdZEk0Lk+wd1BuzoE6maMQGOVFenznAX67LXnf7FW5/0Hr3WPd/JJJCcp6eb6AHcX7eoQqJsR4RBoskCNXfgnB28enMoW6FgQqJfxAp3uEOh5VrfB7mx/LwJtYmxU9gW6OQKaCgI1QKBeSgi0UJQ+Z1ndlpBAb0OP5XLOAu3twiPQsaQJdKYPIHbQrs4b7lQeAnUQ+GjxVqEItEljF/6oychJJD6J5CIpHQI1QKBuRoULfLDj1v7+wHzORqDFQaAGCNTLaIFOeAj0TKvbEvxkHAKdGARqgEC9FBBoqSh9zrO6LeFPxpUpFIGGQKAGaekG/7TPJGhXh0DdjAs38Qc7EGgIBGqQmG6eT3B30K5u9DdiIFAf/U3Qok0i0BAI1CBVoLehGxOiXd2Ij9Ps/o9AnSBQBCpDajoE2mXsB7onbfFcq9uCQBGoDMkCneUTiG20qxv7eUQE6gWBIlAZktMh0A6jrga/Q6B+pv1gBwINgUAN0gU6y0cQW2hXN/LziJMeAj3j6jYgUASqQno6BNpm3MWME5d4xtXdTXxVHQINgUANMgQ6x0cQW2hXN/ZqcATqBoEiUBUy0iHQFqUvZizKOVfXK+9cBaoGAjXIEegMF4C30K6u9Knkopx1ddP+aT4EGgKBGuSku71t/jM92tVph9NON3YGCLQGCNQAgXrRDqedbuwMEGgNEKgBAvWiHU473dgZtA6CFh6PCDQEAjXIE+j0n0Fsol2ddjjtdKPngEArgEANstIh0Aba4bTTjZ4DAq0AAjXIFOjkn0Fstl5ryQAAIABJREFUol2ddjjtdKPngEArgEAN8tIh0BPa4bTTjZ5D8yAoAp0JBGqQL9DZ/ClenXY47XTjZ4FA5weBGuQKdOoPcTfRrk47nHa68bOY7oPFCDQEAjXITIdAj2iH0043fhYIdH4QqEG2QCf+EHcT7eq0w2mnGz+L0zBEoHOBQA1y0yHQA9rhtNMVmAcCnR0EaoBAvWiH005XYB4IdHYQqAEC9aIdTjtdgXkg0NlBoAbZ6RDoHu1w2ukKzOMwDosPRwQaAoEaOAQ6RQwT7eq0w2mnKzGTqb6ZAYGGQKAGyum0q9MOp52uyFwm+mAxAg2BQA2U02lXpx1OO12Z2dxO8rkOBBoCgRoop9OuTjucdrpC87md4rJkBBoCgRoop9OuTjucdrpic0KgM4JADZTTaVenHU47XblZlT+ni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r0C/fOf7/TszGptwdYxHOZ12ddrhtNPVDhADgYbwCvS9GwRaBe3qtMNpp6sdIAYCDeET6Ffv3SDQOmhXpx1OO13tADEQaAiXQP/wVzcItBLa1WmH005XO0AMBBrCI9CPbm7+/F8QaB20q9MOp52udoAYCDSES6Df/fvVxwi0DtrVaYfTTlc7QAwEGsJ7Eqkl0G/vKREIAGApIFAAACdFBHogY5t9wh2C8Sin065OO5x2utoBYrALHwKBGiin065OO5x2utoBYiDQEAjUQDmddnXa4bTT1Q4QA4GGQKAGyum0q9MOp52udoAYCDQEAjVQTqddnXY47XS1A8RAoCEQqIFyOu3qtMNpp6sdIAYCDYFADZTTaVenHU47Xe0AMRBoCARqoJxOuzrtcNrpageIgUBDIFAD5XTa1WmH005XO0AMBBqCb6Q3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XEa66+vr6YKYnE11nrkvFwRqoJxOuzrtcAjUCwINgUANlNMZ1c3+Xg+j3BwC9YNAQyBQA+V0pkBlDKrcHAL1g0BDIFAD5XQI1E3GqLu+nr3Uc6nONfflgkANlNMhUDdZAp39wMi5VOea+3JBoAbK6frVzb+xFEa5OQTqB4GGQKAGyukQqBsE6gaBhkCgBsrpLIHqnIdXbi5boPOWei7Vuea+XOoKVOaN30Z5LCNQN+kDdCtPBHoCgYZAoAbKY7nX8jUCTSRHoHcItAkCDYFADZTHsiFQoR6Vm0OgfhBoCARqoDyWEaibgQHaKHEv0FlbXXJ1o+e+XBCogfJYRqBu4gO0cTHD/icEegSBhqgtUJV3fgvlsdxt+brG7mYQ5ebiFtgeSj7+3PxnJpZb3eimSjpobipfxqTyxm8jOpa3XfUFevp/fUSb2zEg0FOLR4HO2epyqxvdVEkHzQ0CNdAcy7tRikDdxAbovsbmjZlbXWx1dwi0FPnrQ+WN30ZyLO93MRGom8gAbR31vEagXYYFOqaqkg6am+oCFXnnt5Acy/tdzH11x9q6Aq1bqGRzB8ID9KTM3a3j3ZNnOrHQ6raMvBS5pIPmpvZHORFoIrtzRYfqGhtJPYHWbFSxuSPBAXrdVmb3bPw8LLO6HdsDyGPmvlwQqIHgWD56clvd6Td+b2+z/6bHAntCA7RZWfuShsHqCnarWd3+BQ5dAXY3qoqSDpobBGogMJa7HjzuYu4Eetfdd29skXYrnXM7SqC5MIEB2uqnfVXtUHPBah2Va1a3f4Wt6nqvrXUGzkFJB82NlkCvj7hXRgkExnKnhJMfN9U1BmxfoL2RjED3BAXautXsa6C58EB1dK5Z3XX/2o/QPo5/mJV00NzUF2hj37OJd2WUoP5Y7pTQ+GldXWPvvXvC2PgaoVnbrN9cBHuAdjf1Wzv0AwINTnBGAu1e+2GcMBr7wYOSDpqb2gJtHbxrjtzLPhWyP6rU/3Wy3gRtfmCme8LY2BZIPcBfpPD6zUUwB2j8iEd0GF6HvzT0rAR63X7D3hn7OKeHPJR00NzICDS2ITA39cfy8YLE3ub49ap1xt2+nKkn0OEuy/Rdv7kI1gC19ke77QWInTo5J4EeT10e7+jt43R/yKSkg+ZGR6CdSWoatPpYjrz2zgZSW6CH271t+cEqjR0zD9Wbi2ELdOCuiEADz9/dfR4CPfxabgi0cX9rotOD2ZR00NwICDQ0EOsZtPpYjrzylf3Lv7Nl0D2MN1hlZGsqh+rNxVj1X+DwSw5OESvW8+tIsrrDL+TeRwcDAvWNoJIOmpvqAo1cA3GxAo396ghfzNg+I9eZ1UCV4ZWQR+3mohg7NQmvOCjQwzzNJZ2ZQK+73z8ZOFCMQEeR0Vin/uAv8irMN5aD778gcYGebnZmFa9y7GnUU7qxM5iQ683h4+6R9pSnRe++CIEaG572tQoIdBQZjXXWUaB4BNojVaDd93fHHHfmzdEGlbTAnt0VYIkHOJsTRVfRZQh01T+dae63+wZQSQfNTVGButgcod78F3qsdbN1x3XoacvBfAm+13Xdbmf38+muWHOnW8tvNEi3kFXyq+1N1WzanMd2Yzc3oCDNl3nde/f1JloZXZ07Clug1+Etgfbp5O4lkVOdZpptY8B+BdFXFftGjP75pcDe1XVws2Fko5KbUVuuj18jkH3Ko9tr5zMOgfP4uU0qVnd8DeYFDN2JejdSKemguakv0PgFS82B2jnRvN1PmkShswrUODNcRKDdE+udH0MeOVuB9r7IKv2lXndpP9j94VIEah4FRqAjyGistSIipR9Pb3TH6UGnUxh0RoEa77P4K0r4TrbmzK2DVnetU+4hH7gQskD/dNHhq1TzT5mF5NmcTf+a3Ly8QtUdiQq0+/391q00SjpobtQFerhcubcv2hi39sAewXkItPvbpfMrqPWLKHnxA+hYwHjtnT9lWGjEHC9kvjyBXremOdybv5iSDpobCYHGJu3vqHeGZ3jbwM1cY/l6WoGGNi6bWw7Ws2KLH0DGAu0D67sX2f47CMXGy0HHnZ2k8xeo/VksBOono7H0dvtu7O6bBibzM59AjffZwKvI+gvd/eKad5o9jjOLjAU6R3nbAr2LnrjMXtRBl2cn0NNLyBFofrElHTQ3+gI1t9GstVROofMKNO83eFZ1vQW2FxAoLHZOb0jvvlzFaSnsELr9AeLCAm0tr/lPKirVNRgUqPmLAoG6yWgsu+QWgbFZak9+prF8bQ3AofzjBNrZ5A31GJnBIgR6UNj+xj5z/wPEhRZ23T4ccjECtb9BIb/akg6am2UKNEiZw6GzCfT0/9OdA08aV13armuwv8FqRSzQ2hQcOJBXYGm2OS9BoIW+w2vBnJlAN4w3aIl0CREsgQ4+bWR1adWEJhqsdsJfjFlTH364S7DAaI7hFi/QzvbHcHUI9AwFepf7futRRqBDEU7XvzTvHJrv6KMfaVOFjpEMXSOQHyiJ1mVsQ802zx41p55BoM1ficsTaOeClsYLiPxBUwRajozGxrceJXm9miNgLoG2/+3+bDN5dfsc9tml8B+x2DH1TvIhRXzqwBOnE2jrJ2MDrv+MaQbdSFpb7kkCHbupcpj7cjlTgab++rf3SQsJNHFDqSXQwfnOI1D7jTF8ec6EAr1u/DwwceDGTKNuWKCTDbqRdJIj0ATOVaBJBr22r2QvMZaHrzTsHjnb/Tw445kEar0zzKsG2ky3jdcSaCxC+ME5BHqdINDpfmuPo5EqWaBFLqct6aC5OWOB7q8sCa/h6/14701RRKBDDm8aoXdfmLkEavRiHbPtME241qGDgeOwkcdm+rWdINCJBt1IWodJ7hIFWoKSDpqbsxVo94i4+fj+h+5DhQQa96GlzYRf57MJ9K7XX8LJkakE2lx69DhsNJyGQANDQ0qg3Ss8EWiI8xXocU/JPpp33dik6W1qlVj40IwMgaYcdphPoF2DXjcUFqIXrsQxsuu2QO9iRUWPL8yz3xPYoTgNx9P/W+kmDzdAK1JnOx+BhjhjgR6xDua1T+v2Hs6YubmV276gxZqvteOesth5q9tw3X0xGQIdOmCZGGA/q7uOTEOThsLNtN9jpjntEAW24wUE2rqFQJO4CIH2BXkdeXzz9xhyZm4Z9LjVFlyu8WOSauYXaO9YcbJA908cv/jTYuPHYeMN1hTo6ZB8aGWrCfQagaZwCQLtfbdufIvz2voD4sFZ2+8H827rgOJp+YmbahUE2t1kjyRthYscQslbeOPf6HHYgSVVFGhwH+U02So05Ux0F4xAk7gMgXY0NvD4eiynDuLA8S5zr7x5fKz9+32/gacr0M6ueJpATxtbkZkmLfr0Q/jEXzTWPtxMR94bPxt3hh5cHW5UUmh0swKBhrgIgd51bdV7uD3oV6lbTa35mjPsvp2Ou6C9TdPEd00dgXY7CsVtfd/RwC7/dZvwghs/NWUaS2iHm1+gkZ2L0++ClkCD7RbUatrme/M2Ag1xGQK962is93B7Q3KVOlw7W67Wz529uP1mVG9vKfntUUugLa4Ntg+smlOcJrfn0Z6RtZDjdKelNp9tTR5hJoG2bkR+OxwEuk++Ot3n+vWQEzF7+x2BhrgUgcZ2plpv0s3/VneBN33waZ1b9m7cIUAvQ86bQ0KgG0yDrhoPNie1nh67eZx/d4uu82NUqV3qHT4OPHL4f0Ogrcc6symWaGgvrA8CDXEhAr1rv8+NRw8/bP6/ukt5PxpHjaxHuu+Jke8EGYF2aGxG9V/jwGFn4xmnndlre6L9lvxxioRWxarb75IcfmoPul4/5TZBT0eS2mliz0GgIS5FoHcxf3b3tVobA5E59u6xHjpteebEDSJmgRPb9lbHnzoP9qbuP926HRPofn0d/z+YUK2648bn3VGgjQcDkxZZakL/bRBoiIsRaJy2XhuHozoTtO4x5nKcuHlvaHIXctUd2fSzMg9RxDbWG89u305YWuPHlHrVqjvF3gs0eNjjePi8xFL7sx+eOQINgUANjidEj/QPAJgj7toancm7mGnZhKuLbOUP7dJHDiinLTdhMrnqrpu/cVedkvrH0UcNof6RpE6U6LMRaAgEanC4JO94R3/TMngwtfPMw81iR7Ckq4sdIwndsO8sdcakiVx1rTNgXYE2rxw5TjRiSd2h2RjTw1vwCDQEAjU4nAo53tEYdQNHNM2tzXIHsNSrC4dr7K4OnMjb3Siba4tcda2LCnoXH/euLwgXN+C/xv7TtXEvAh0BAjU4nku+6/xwGMTh8WZubSYeo0vLJl1dXKDxN6t16UJRlKvbCrR3X6euwJb7cLGHQds9ip88LhFoCARqcLqasfnP4b74FSXX1lV25fwpXl003MCmzpApRqNc3eYbbKxhM3jcvblhb/bbuMs/DBFoCARqcPo8TeP/x/sGfm1bDyPQFBoCHZ/EQLm6tG3BmB2Pt9v3ldn5QaAhEKhB4wOJd/1ROzQi7e2EIsHu1KsrI9BpNkC1q3MJ1LRjZ6+/SJcINAQCNTilu75zbA5N9P7foV3dSIEeDtUVStNBurqkF93f3hyYrlSXCDQEAjVoCDT+F8wqoF3duHBJJ4T9nEF1vcPxwelKXnuPQMMgUAPzS9lE0K6ugEALJTE4g+raO+eRrq6HTnbmgUBDIFCD1tcCV0tho12ddjjtdElTHbU5+Lum6G8jBBoCgRoop9OuTjucdrq0yXZaTJFjya15BBoCgRoop9OuTjucdrrUCac9UGyDQEMgUAPldNrVaYfTTpc85ez6RKB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EQqIFyOu3qtMNpp6sdIAYCDYFADZTTaVenHU47Xe0AMRBoCAT6J/27hNL1qFyd0VYT5eZqVzeAdjgEGuBiBGq88//kQPcB5bFc0wKBupqPtZg53hAI1A0CDXEZAu28oYfe6prv/x3VLGAZcphKYU2EBGq0s7qL/EqvDQIN4RLoV3/35s3Nj37duz+jsQlXx13qm314at8CJ3lJB6pWF5lin86YVXhRgZ+nopZA00bjMHXSb0GgITwC/fKdmw3f+U33gYzGCtafPPTCI7Ez+ep059ilF3ydO6zq/jbj+Vlv2exX0g2XNteEBZRodh6B5pQZfE056yA4wZ/0p/K+KAQawiPQ926+9+vVFz+9+d4fOw9kNNa/72+b7O5KGovJAy1jhd7lLr/19JGB/uRvEzhN3r1jd9NdXXf2vubibSS0mPmE1k3jJdjVdR4Yaju7y/7LyquuX2R2u6nJ7UVmjcARo2bBOAT6+Zvbbc8v33nlZ51HMhpLXbEJpL0Hkt4irRGRFnDglc71muZty2C/Yu0ah+oZbqpYsxkN+Z5+FzJKv60Wq+HSwkscLiW/tNbqNe7q08+TRgmR1cIh0I9uvr//98edRzIaS1qfaW/aJkPPqEXOwC1Cc+FD3RgraPJCLLLWffsZxgzqdjoNA6GCT3DN2U2OO/c6WC4Ogb538zfbfz/ei/RERmO7f/+bDK3RZNxVhOQ0jlE7US/JBF+uu60co5ccTt5OGzEPUYJrP/xKhh6flEAPxyrSxiACjfLVT/e77p+/eTgI+u092fPKHdsAoE62BpZMXYGeP5c7svLIf4PKvXPdUaZ6DTmdKhS4SEYJtHshU/YuvCjK6bSr0w6nna52gBhcxhSiyBbogYzGJlwd41FOp12ddjjtdLUDxECgIRCogXI67eq0w2mnqx0gBgINUfcsvCjK6bSr0w6nna52gBgINITrOtAft/49kdHYhKtjPMrptKvTDqedrnaAGAg0RN1PIominE67Ou1w2ulqB4iBQEM4BPrVT2++O8Fn4YVQTqddnXY47XS1A8RAoCE8Xybyhda3MZVHOZ12ddrhtNPVDhADgYZwfR/oF3+39uePutufCHQOtKvTDqedrnaAGAg0xGV8I30myum0q9MOp52udoAYCDQEAjVQTqddnXY47XS1A8RAoCEQqIFyOu3qtMNpp6sdIAYCDYFADZTTaVenHU47Xe0AMRBoCARqoJxOuzrtcNrpageIgUBDIFAD5XTa1WmH005XO0AMBBoCgRoop9OuTjucdrraAWIg0BAI1EA5nXZ12uG009UOEAOBhkCgBsrptKvTDqedrnaAGAg0BAI1UE6nXZ12OO10tQPEQKAhEKiBcjrt6rTDaaerHSAGAg2BQA2U02lXpx1OO13tADEQaAgEaqCcTrs67XDa6WoHiIFAQyBQA+V02tVph9NOVztADAQaAoEaKKfTrk47nHa62gFiINAQCNRAOZ12ddrhtNPVDhADgYZAoAbK6bSr0w6nna52gBgINAQCNVBOp12ddjjtdLUDxECgIRCogXI67eq0w2mnqx0gBgINgUANlNNpV6cdTjtd7QAxEGgIBGqgnE67Ou1w2ulqB4iBQEMgUAPldNrVaYfTTlc7QAwEGgKBGiin065OO5x2utoBYiDQEAjUQDmddnXa4bTT1Q4QA4GGQKAGyum0q9MOp52udoAYCDQEAjVQTqddnXY47XS1A8RAoCGKCjSZb3+7ymLPAapzQ3VuqC4EAl0YVOeG6txQXQgEujCozg3VuaG6EAh0YVCdG6pzQ3UhEOjCoDo3VOeG6kIg0IVBdW6ozg3VhUCgC4Pq3FCdG6oLgUAXBtW5oTo3VBeijkABAM4ABAoA4ASBAgA4QaAAAE4QKACAEwQKAOAEgQIAOEGgAABOKgj0q7978+bmR7+ef8EL5st3brZ85zebWzSYypfvfH//U6szChzmWB1jL8b8At2vj93qgDQ+f7MxiGkwmfdu2hbYdUaBCRyrY+zFmF+g791879erL356870/zr7o5fLxYTRvoMFEvnrv5tBbqzMKHKRRHWMvxuwC/fzN/W+yV34296IXzHs3Pz7+TIOJ/OGvbg4WaHVGgYM0qmPsRZldoB/t18tHjdUCA3z108aApcE0Prq5+fN/OXbV6IwCh2hWx9iLMrtA37v5m+2/rR0DiPPlO9/7v9fbBP/z9tg9Dabx0Xf//thRqzMKHKJZHWMvytwCPf4++/xNDqMkcziOvxm+NJjB/o3e6owCk/j4ePSDsRcBgS6Bj9e7VH9c/X9/d7MujwYzQKBuDgJl7EWpKFAuhUjmo+Oe6I9pMIe+QL/zGwpM4uPO4WPGnglboEvi4xs2oLJgC9RN9zAnY88EgS6JzgYUDQ6BQN10BcrYM+Es/JLYjlsaTIez8G76AmXsGVS4DvTHrX9hmK9+2hy3NJjOx53rFvfXgVLgMMeNd8ZeDD6JtATeaw5mGkzndC0On0TK5LTxztiLMLtA1yviu3yaNpPP39xcSvLFX21Lo8F0DhZodUaBKTSuA2XshZn/y0S+4Ptc8vlo/4U424+D0GAyx2N1rc4oMIFjdYy9GBW+D/SLv1uvgR/xGyyLL/765uaVP9+XRoOpnE52tDqjwGEa1TH2wvCN9AAAThAoAIATBAoA4ASBAgA4QaAAAE4QKACAEwQKAOAEgQIAOEGgAABOECgAgBMECgDgBIECADhBoAAAThAoAIATBAoA4ASBAgA4QaAAAE4QKACAEwQK0/L4qsmLteMAlASBwhw8uXq5dgSA8iDVL330AAABDklEQVRQmIFnr14996vaIQCKg0Bheu4fvfD/PHrhw9oxAEqDQGFyfvvwWx+u7t998MPaQQAKg0BhWn7384fP/2T70/uvPXjpn35fOQ5ASRAoTMqTBy/94njjg7ceci4JzgkECgDgBIECADhBoAAAThAoTEn7c0h8FgnODAQKc/D06o3aEQDKg0BhDhAonCUIFOYAgcJZgkBhDhAonCUIFOYAgcJZgkBhDhAonCUIFOYAgcJZgkBhDhAonCUIFADACQIFAHCCQAEAnCBQAAAnCBQAwAkCBQBwgkABAJwgUAAAJwgUAMAJAgUAcIJAAQCcIFAAACcIFADACQIFAHCCQAEAnCBQAAAnCBQAwMn/D/Qeodow8ghkAAAAAElFTkSuQmCC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0" y="6148753"/>
            <a:ext cx="118724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미세먼지와 발병률간에는 거의 비슷한 패턴은 아니지만 </a:t>
            </a:r>
            <a:r>
              <a:rPr lang="ko-KR" altLang="en-US" sz="1600" b="1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두번의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봉오리가 보이는 패턴이 보인다</a:t>
            </a:r>
            <a:endParaRPr lang="en-US" altLang="ko-KR" sz="1600" b="1" dirty="0" smtClean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>
              <a:defRPr/>
            </a:pPr>
            <a:r>
              <a:rPr lang="en-US" altLang="ko-KR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PM10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과 </a:t>
            </a:r>
            <a:r>
              <a:rPr lang="en-US" altLang="ko-KR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PM25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와는 거의 비슷한 패턴을 보인다</a:t>
            </a:r>
            <a:r>
              <a:rPr lang="en-US" altLang="ko-KR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3074" name="Picture 2" descr="C:\App\r_workspace\final_r\jpg\주별 요인 추이\발병률과PM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1114" y="1866900"/>
            <a:ext cx="4476750" cy="3381375"/>
          </a:xfrm>
          <a:prstGeom prst="rect">
            <a:avLst/>
          </a:prstGeom>
          <a:noFill/>
        </p:spPr>
      </p:pic>
      <p:pic>
        <p:nvPicPr>
          <p:cNvPr id="3075" name="Picture 3" descr="C:\App\r_workspace\final_r\jpg\주별 요인 추이\발병률과PM2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72225" y="1743075"/>
            <a:ext cx="4348728" cy="3228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53602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요인 분석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(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분산분석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16385" name="Picture 1" descr="C:\App\r_workspace\final_r\jpg\시도별 요인들 분산분석\시도별 발병률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3425" y="1681165"/>
            <a:ext cx="5410200" cy="2262186"/>
          </a:xfrm>
          <a:prstGeom prst="rect">
            <a:avLst/>
          </a:prstGeom>
          <a:noFill/>
        </p:spPr>
      </p:pic>
      <p:pic>
        <p:nvPicPr>
          <p:cNvPr id="16386" name="Picture 2" descr="C:\App\r_workspace\final_r\jpg\시도별 요인들 분산분석\시도별 PM2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24562" y="1752605"/>
            <a:ext cx="5634037" cy="2133599"/>
          </a:xfrm>
          <a:prstGeom prst="rect">
            <a:avLst/>
          </a:prstGeom>
          <a:noFill/>
        </p:spPr>
      </p:pic>
      <p:pic>
        <p:nvPicPr>
          <p:cNvPr id="16387" name="Picture 3" descr="C:\App\r_workspace\final_r\jpg\시도별 요인들 분산분석\시도별 평균기온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513" y="3752850"/>
            <a:ext cx="5619749" cy="2362199"/>
          </a:xfrm>
          <a:prstGeom prst="rect">
            <a:avLst/>
          </a:prstGeom>
          <a:noFill/>
        </p:spPr>
      </p:pic>
      <p:pic>
        <p:nvPicPr>
          <p:cNvPr id="16388" name="Picture 4" descr="C:\App\r_workspace\final_r\jpg\시도별 요인들 분산분석\시도별 SO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1237" y="3843337"/>
            <a:ext cx="5795963" cy="2100263"/>
          </a:xfrm>
          <a:prstGeom prst="rect">
            <a:avLst/>
          </a:prstGeom>
          <a:noFill/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0" y="6148753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시도별 요인들의 차이가 들어난다</a:t>
            </a:r>
            <a:r>
              <a:rPr lang="en-US" altLang="ko-KR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 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근처에 위치한 지역끼리 비슷한 값을 가지고 있다</a:t>
            </a:r>
            <a:r>
              <a:rPr lang="en-US" altLang="ko-KR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685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요인 분석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(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분산분석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41986" name="Picture 2" descr="C:\App\r_workspace\final_r\jpg\시도별 요인들 분산분석\시도별 강수요인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7762" y="2009777"/>
            <a:ext cx="4716974" cy="3390899"/>
          </a:xfrm>
          <a:prstGeom prst="rect">
            <a:avLst/>
          </a:prstGeom>
          <a:noFill/>
        </p:spPr>
      </p:pic>
      <p:pic>
        <p:nvPicPr>
          <p:cNvPr id="41987" name="Picture 3" descr="C:\App\r_workspace\final_r\jpg\시도별 요인들 분산분석\시도별 오염물질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3638" y="1985962"/>
            <a:ext cx="4764167" cy="3343275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0" y="6148753"/>
            <a:ext cx="118724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일강수량과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강수 </a:t>
            </a:r>
            <a:r>
              <a:rPr lang="ko-KR" altLang="en-US" sz="1600" b="1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계속시간이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같은 지역에서 높은 값을 보인다</a:t>
            </a:r>
            <a:r>
              <a:rPr lang="en-US" altLang="ko-KR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</a:p>
          <a:p>
            <a:pPr algn="ctr">
              <a:defRPr/>
            </a:pP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오염물질 간에도 같은 지역에서 높은 값을 보인다</a:t>
            </a:r>
            <a:r>
              <a:rPr lang="en-US" altLang="ko-KR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685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요인분석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(</a:t>
            </a:r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풍향별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미세먼지 농도 분석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0" y="6148753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중국과 </a:t>
            </a:r>
            <a:r>
              <a:rPr lang="ko-KR" altLang="en-US" sz="1600" b="1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맞닺는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북서풍 방향에서 발병률 평균이 높은 것으로 보인다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57514" y="5314938"/>
            <a:ext cx="575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10X10" panose="020B0600000101010101" charset="-127"/>
                <a:ea typeface="10X10" panose="020B0600000101010101" charset="-127"/>
              </a:rPr>
              <a:t>2016</a:t>
            </a:r>
            <a:r>
              <a:rPr lang="ko-KR" altLang="en-US" b="1" dirty="0" smtClean="0">
                <a:latin typeface="10X10" panose="020B0600000101010101" charset="-127"/>
                <a:ea typeface="10X10" panose="020B0600000101010101" charset="-127"/>
              </a:rPr>
              <a:t>년도 </a:t>
            </a:r>
            <a:r>
              <a:rPr lang="en-US" altLang="ko-KR" b="1" dirty="0" smtClean="0">
                <a:latin typeface="10X10" panose="020B0600000101010101" charset="-127"/>
                <a:ea typeface="10X10" panose="020B0600000101010101" charset="-127"/>
              </a:rPr>
              <a:t>1</a:t>
            </a:r>
            <a:r>
              <a:rPr lang="ko-KR" altLang="en-US" b="1" dirty="0" smtClean="0">
                <a:latin typeface="10X10" panose="020B0600000101010101" charset="-127"/>
                <a:ea typeface="10X10" panose="020B0600000101010101" charset="-127"/>
              </a:rPr>
              <a:t>분기 지역별</a:t>
            </a:r>
            <a:r>
              <a:rPr lang="en-US" altLang="ko-KR" b="1" dirty="0" smtClean="0">
                <a:latin typeface="10X10" panose="020B0600000101010101" charset="-127"/>
                <a:ea typeface="10X10" panose="020B0600000101010101" charset="-127"/>
              </a:rPr>
              <a:t>,</a:t>
            </a:r>
            <a:r>
              <a:rPr lang="ko-KR" altLang="en-US" b="1" dirty="0" err="1" smtClean="0">
                <a:latin typeface="10X10" panose="020B0600000101010101" charset="-127"/>
                <a:ea typeface="10X10" panose="020B0600000101010101" charset="-127"/>
              </a:rPr>
              <a:t>풍향별</a:t>
            </a:r>
            <a:r>
              <a:rPr lang="ko-KR" altLang="en-US" b="1" dirty="0" smtClean="0">
                <a:latin typeface="10X10" panose="020B0600000101010101" charset="-127"/>
                <a:ea typeface="10X10" panose="020B0600000101010101" charset="-127"/>
              </a:rPr>
              <a:t> 발병률 차이</a:t>
            </a:r>
            <a:endParaRPr lang="ko-KR" altLang="en-US" b="1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1028" name="Picture 4" descr="C:\App\r_workspace\final_r\jpg\풍향별 미세먼지차이\풍향별 발병률 평균 분산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43625" y="1790699"/>
            <a:ext cx="4465303" cy="3109913"/>
          </a:xfrm>
          <a:prstGeom prst="rect">
            <a:avLst/>
          </a:prstGeom>
          <a:noFill/>
        </p:spPr>
      </p:pic>
      <p:pic>
        <p:nvPicPr>
          <p:cNvPr id="1029" name="Picture 5" descr="C:\App\r_workspace\final_r\jpg\풍향별 미세먼지차이\발병률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62152" y="1528764"/>
            <a:ext cx="4167187" cy="3653208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 flipV="1">
            <a:off x="9199418" y="2687782"/>
            <a:ext cx="997527" cy="1450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2923309" y="2452254"/>
            <a:ext cx="1029855" cy="1741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685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요인분석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(</a:t>
            </a:r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풍향별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미세먼지 농도 분석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0" y="5934440"/>
            <a:ext cx="118724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중국풍 바람 방향 </a:t>
            </a:r>
            <a:r>
              <a:rPr lang="ko-KR" altLang="en-US" sz="1600" b="1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일때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세종의 풍향의 빈도수가  높은 것으로 보인다</a:t>
            </a:r>
            <a:endParaRPr lang="en-US" altLang="ko-KR" sz="1600" b="1" dirty="0" smtClean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>
              <a:defRPr/>
            </a:pP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중국풍 바람과 발병률간의 관계를 추론할 수 있다</a:t>
            </a:r>
            <a:endParaRPr lang="en-US" altLang="ko-KR" sz="1600" b="1" dirty="0" smtClean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2052" name="Picture 4" descr="C:\App\r_workspace\final_r\jpg\풍향별 미세먼지차이\1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6438" y="1685925"/>
            <a:ext cx="3692354" cy="3314700"/>
          </a:xfrm>
          <a:prstGeom prst="rect">
            <a:avLst/>
          </a:prstGeom>
          <a:noFill/>
        </p:spPr>
      </p:pic>
      <p:pic>
        <p:nvPicPr>
          <p:cNvPr id="2053" name="Picture 5" descr="C:\App\r_workspace\final_r\jpg\풍향별 미세먼지차이\1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7937" y="1757365"/>
            <a:ext cx="3429001" cy="31137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29685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요인 분석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(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군집분석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43010" name="Picture 2" descr="C:\App\r_workspace\final_r\jpg\지역별 지도 시각화\2016년 1분기 PM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312" y="1862138"/>
            <a:ext cx="3900488" cy="3368489"/>
          </a:xfrm>
          <a:prstGeom prst="rect">
            <a:avLst/>
          </a:prstGeom>
          <a:noFill/>
        </p:spPr>
      </p:pic>
      <p:pic>
        <p:nvPicPr>
          <p:cNvPr id="43012" name="Picture 4" descr="C:\App\r_workspace\final_r\jpg\지역 군집화\지역군지화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2999" y="1443037"/>
            <a:ext cx="6229114" cy="3843338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0" y="6148753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발병률이 특히 높은 세종 및 여러 지역별 특징을 비교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685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요인분석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(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군집 분석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0" y="6148753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연도별로는 </a:t>
            </a:r>
            <a:r>
              <a:rPr lang="ko-KR" altLang="en-US" sz="1600" b="1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군집별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같은 특징을 보이고 분기별로는 차이를 보인다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8" name="Picture 2" descr="C:\App\r_workspace\final_r\jpg\지역별 지도 시각화\2016년 1분기 PM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3137" y="1759366"/>
            <a:ext cx="2214578" cy="1912525"/>
          </a:xfrm>
          <a:prstGeom prst="rect">
            <a:avLst/>
          </a:prstGeom>
          <a:noFill/>
        </p:spPr>
      </p:pic>
      <p:pic>
        <p:nvPicPr>
          <p:cNvPr id="9" name="Picture 3" descr="C:\App\r_workspace\final_r\jpg\지역별 지도 시각화\2017년 1분기 PM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7780" y="1814503"/>
            <a:ext cx="2193448" cy="1928826"/>
          </a:xfrm>
          <a:prstGeom prst="rect">
            <a:avLst/>
          </a:prstGeom>
          <a:noFill/>
        </p:spPr>
      </p:pic>
      <p:pic>
        <p:nvPicPr>
          <p:cNvPr id="11" name="Picture 4" descr="C:\App\r_workspace\final_r\jpg\지역별 지도 시각화\2018년 1분기 PM1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58110" y="1814503"/>
            <a:ext cx="2271644" cy="1928826"/>
          </a:xfrm>
          <a:prstGeom prst="rect">
            <a:avLst/>
          </a:prstGeom>
          <a:noFill/>
        </p:spPr>
      </p:pic>
      <p:pic>
        <p:nvPicPr>
          <p:cNvPr id="12" name="Picture 5" descr="C:\App\r_workspace\final_r\jpg\지역별 지도 시각화\2016년 1분기 평균기온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71699" y="3830648"/>
            <a:ext cx="2428892" cy="1984383"/>
          </a:xfrm>
          <a:prstGeom prst="rect">
            <a:avLst/>
          </a:prstGeom>
          <a:noFill/>
        </p:spPr>
      </p:pic>
      <p:pic>
        <p:nvPicPr>
          <p:cNvPr id="13" name="Picture 6" descr="C:\App\r_workspace\final_r\jpg\지역별 지도 시각화\2017년 1분기 평균기온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86343" y="3785982"/>
            <a:ext cx="2428892" cy="2100487"/>
          </a:xfrm>
          <a:prstGeom prst="rect">
            <a:avLst/>
          </a:prstGeom>
          <a:noFill/>
        </p:spPr>
      </p:pic>
      <p:pic>
        <p:nvPicPr>
          <p:cNvPr id="14" name="Picture 7" descr="C:\App\r_workspace\final_r\jpg\지역별 지도 시각화\2018년 1분기 평균기온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58110" y="3814767"/>
            <a:ext cx="2318942" cy="2000264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2000457" y="1814503"/>
            <a:ext cx="485454" cy="1857388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PM10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4970" y="138587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2017</a:t>
            </a:r>
            <a:endParaRPr lang="ko-KR" altLang="en-US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86738" y="138587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2018</a:t>
            </a:r>
            <a:endParaRPr lang="ko-KR" altLang="en-US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71764" y="138587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10X10" panose="020B0600000101010101" charset="-127"/>
                <a:ea typeface="10X10" panose="020B0600000101010101" charset="-127"/>
              </a:rPr>
              <a:t>2016</a:t>
            </a:r>
            <a:endParaRPr lang="ko-KR" altLang="en-US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43123" y="3886205"/>
            <a:ext cx="542841" cy="1857388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ko-KR" altLang="en-US" b="1" dirty="0">
                <a:latin typeface="10X10" panose="020B0600000101010101" charset="-127"/>
                <a:ea typeface="10X10" panose="020B0600000101010101" charset="-127"/>
              </a:rPr>
              <a:t>평균기온</a:t>
            </a:r>
            <a:endParaRPr lang="en-US" altLang="ko-KR" b="1" dirty="0">
              <a:latin typeface="10X10" panose="020B0600000101010101" charset="-127"/>
              <a:ea typeface="10X10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685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요인분석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(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군집 분석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/>
        </p:nvGraphicFramePr>
        <p:xfrm>
          <a:off x="1028703" y="1800219"/>
          <a:ext cx="10129830" cy="3686184"/>
        </p:xfrm>
        <a:graphic>
          <a:graphicData uri="http://schemas.openxmlformats.org/drawingml/2006/table">
            <a:tbl>
              <a:tblPr/>
              <a:tblGrid>
                <a:gridCol w="6753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675322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</a:tblGrid>
              <a:tr h="339289">
                <a:tc grid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통합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2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군집 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발병률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발생건수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PM10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PM25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SO2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CO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O3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NO2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평균기온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평균풍속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평균현지기압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일 </a:t>
                      </a: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최심신적설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봄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</a:rPr>
                        <a:t>)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일강수량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latin typeface="10X10" panose="020B0600000101010101" charset="-127"/>
                        <a:ea typeface="10X10" panose="020B0600000101010101" charset="-127"/>
                      </a:endParaRP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강수 계속시간</a:t>
                      </a:r>
                    </a:p>
                  </a:txBody>
                  <a:tcPr marL="5644" marR="5644" marT="56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92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92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92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92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92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92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6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92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7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　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3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92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8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4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48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5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1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latin typeface="10X10" panose="020B0600000101010101" charset="-127"/>
                          <a:ea typeface="10X10" panose="020B0600000101010101" charset="-127"/>
                        </a:rPr>
                        <a:t>2</a:t>
                      </a:r>
                    </a:p>
                  </a:txBody>
                  <a:tcPr marL="5644" marR="5644" marT="5644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0" y="5691562"/>
            <a:ext cx="118724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군집별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특성을 찾아보고 발병률이 높은 </a:t>
            </a:r>
            <a:r>
              <a:rPr lang="en-US" altLang="ko-KR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6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번 군집 세종과  발병률이 낮은 </a:t>
            </a:r>
            <a:r>
              <a:rPr lang="ko-KR" altLang="en-US" sz="1600" b="1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타군집간의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차이를 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비교</a:t>
            </a:r>
            <a:endParaRPr lang="en-US" altLang="ko-KR" sz="1600" b="1" dirty="0" smtClean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>
              <a:defRPr/>
            </a:pP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세종은 </a:t>
            </a:r>
            <a:r>
              <a:rPr lang="ko-KR" altLang="en-US" sz="1600" b="1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타군집에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비해 </a:t>
            </a:r>
            <a:r>
              <a:rPr lang="en-US" altLang="ko-KR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PM25,CO,</a:t>
            </a:r>
            <a:r>
              <a:rPr lang="ko-KR" altLang="en-US" sz="1600" b="1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일최심신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적설이 높고 평균 풍속이 낮은 것으로 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나타남</a:t>
            </a:r>
            <a:endParaRPr lang="en-US" altLang="ko-KR" sz="1600" b="1" dirty="0" smtClean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>
              <a:defRPr/>
            </a:pP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이 결과가 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회귀분석에서도 나타나는지 확인 </a:t>
            </a:r>
            <a:endParaRPr lang="en-US" altLang="ko-KR" sz="1600" b="1" dirty="0" smtClean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>
              <a:defRPr/>
            </a:pP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86691" y="4378036"/>
            <a:ext cx="10409382" cy="517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7011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군집 회귀분석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4099" name="Picture 3" descr="C:\App\r_workspace\final_r\jpg\군집 회귀분석\상관관계.PNG"/>
          <p:cNvPicPr>
            <a:picLocks noChangeAspect="1" noChangeArrowheads="1"/>
          </p:cNvPicPr>
          <p:nvPr/>
        </p:nvPicPr>
        <p:blipFill>
          <a:blip r:embed="rId2"/>
          <a:srcRect l="10065" t="8899" r="30961" b="-586"/>
          <a:stretch>
            <a:fillRect/>
          </a:stretch>
        </p:blipFill>
        <p:spPr bwMode="auto">
          <a:xfrm>
            <a:off x="1000128" y="1685925"/>
            <a:ext cx="4371973" cy="3635503"/>
          </a:xfrm>
          <a:prstGeom prst="rect">
            <a:avLst/>
          </a:prstGeom>
          <a:noFill/>
        </p:spPr>
      </p:pic>
      <p:graphicFrame>
        <p:nvGraphicFramePr>
          <p:cNvPr id="28" name="다이어그램 27"/>
          <p:cNvGraphicFramePr/>
          <p:nvPr/>
        </p:nvGraphicFramePr>
        <p:xfrm>
          <a:off x="5886449" y="1371600"/>
          <a:ext cx="5472113" cy="3780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0" y="5691562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세종 및 여러 군집의 발병률과 다른 요인간의 관계가 특별하게 드러나지 않았다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228601" y="5277216"/>
            <a:ext cx="64722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2016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년 </a:t>
            </a:r>
            <a:r>
              <a:rPr lang="en-US" altLang="ko-KR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1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분기 세종의 상관분석표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17953" y="4878525"/>
            <a:ext cx="3015866" cy="3954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51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시계열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회귀분석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(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일별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-&gt;</a:t>
            </a:r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주별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0" y="5691562"/>
            <a:ext cx="118724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발병률이 </a:t>
            </a:r>
            <a:r>
              <a:rPr lang="en-US" altLang="ko-KR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0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값에 가까운 값이 존재하는 것을 확인 </a:t>
            </a:r>
            <a:endParaRPr lang="en-US" altLang="ko-KR" sz="1600" b="1" dirty="0" smtClean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>
              <a:defRPr/>
            </a:pP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평일과 주말의 발병률 차이를 확인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5123" name="Picture 3" descr="C:\App\r_workspace\final_r\jpg\주별 회귀분석\주말평일차이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9338" y="1633538"/>
            <a:ext cx="5286375" cy="3333750"/>
          </a:xfrm>
          <a:prstGeom prst="rect">
            <a:avLst/>
          </a:prstGeom>
          <a:noFill/>
        </p:spPr>
      </p:pic>
      <p:pic>
        <p:nvPicPr>
          <p:cNvPr id="1026" name="Picture 2" descr="C:\App\r_workspace\final_r\jpg\주별 회귀분석\0값확인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4021" y="1691409"/>
            <a:ext cx="5343525" cy="3324225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1740862" y="3871761"/>
            <a:ext cx="3015866" cy="3954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51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주제 및 목적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미세먼지 악화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pic>
        <p:nvPicPr>
          <p:cNvPr id="64" name="Picture 4" descr="한국 미세먼지 농도 날로 급증…OECD 국가 중 최악 수준 - 2">
            <a:extLst>
              <a:ext uri="{FF2B5EF4-FFF2-40B4-BE49-F238E27FC236}">
                <a16:creationId xmlns:a16="http://schemas.microsoft.com/office/drawing/2014/main" xmlns="" id="{DDD07C27-70C5-457F-AECF-FCF771C44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5857" y="1945954"/>
            <a:ext cx="3246584" cy="3450993"/>
          </a:xfrm>
          <a:prstGeom prst="rect">
            <a:avLst/>
          </a:prstGeom>
          <a:noFill/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8939D032-5708-47AB-BCD4-E020BE853DD9}"/>
              </a:ext>
            </a:extLst>
          </p:cNvPr>
          <p:cNvGrpSpPr/>
          <p:nvPr/>
        </p:nvGrpSpPr>
        <p:grpSpPr>
          <a:xfrm>
            <a:off x="6957671" y="1880841"/>
            <a:ext cx="3484369" cy="3450993"/>
            <a:chOff x="4286248" y="1285860"/>
            <a:chExt cx="3643338" cy="3786213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xmlns="" id="{208435D7-B303-4587-9E37-CF1A8256044B}"/>
                </a:ext>
              </a:extLst>
            </p:cNvPr>
            <p:cNvGrpSpPr/>
            <p:nvPr/>
          </p:nvGrpSpPr>
          <p:grpSpPr>
            <a:xfrm>
              <a:off x="4286249" y="1285860"/>
              <a:ext cx="3571899" cy="3786213"/>
              <a:chOff x="4286249" y="1285860"/>
              <a:chExt cx="3571899" cy="3786213"/>
            </a:xfrm>
          </p:grpSpPr>
          <p:pic>
            <p:nvPicPr>
              <p:cNvPr id="106" name="그림 105" descr="미세먼지, 호흡기 질환 간의 영향.PNG">
                <a:extLst>
                  <a:ext uri="{FF2B5EF4-FFF2-40B4-BE49-F238E27FC236}">
                    <a16:creationId xmlns:a16="http://schemas.microsoft.com/office/drawing/2014/main" xmlns="" id="{6D59056F-DF53-40F5-89AE-2A0C765A0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86249" y="1643050"/>
                <a:ext cx="3571899" cy="342902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7" name="그림 106" descr="미세먼지와 호흡기 질환.PNG">
                <a:extLst>
                  <a:ext uri="{FF2B5EF4-FFF2-40B4-BE49-F238E27FC236}">
                    <a16:creationId xmlns:a16="http://schemas.microsoft.com/office/drawing/2014/main" xmlns="" id="{FB6C9C42-B4A2-439C-B074-855AF459A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357686" y="1285860"/>
                <a:ext cx="2133898" cy="485843"/>
              </a:xfrm>
              <a:prstGeom prst="rect">
                <a:avLst/>
              </a:prstGeom>
            </p:spPr>
          </p:pic>
        </p:grp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xmlns="" id="{A615E694-E029-4E54-8A49-89CC78608EFE}"/>
                </a:ext>
              </a:extLst>
            </p:cNvPr>
            <p:cNvSpPr/>
            <p:nvPr/>
          </p:nvSpPr>
          <p:spPr>
            <a:xfrm>
              <a:off x="4286248" y="1357298"/>
              <a:ext cx="3643338" cy="3643338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ED1D8924-063C-48CC-8E97-602D4FCFA68B}"/>
              </a:ext>
            </a:extLst>
          </p:cNvPr>
          <p:cNvSpPr/>
          <p:nvPr/>
        </p:nvSpPr>
        <p:spPr bwMode="auto">
          <a:xfrm>
            <a:off x="-134189" y="5325020"/>
            <a:ext cx="7286676" cy="142876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2013</a:t>
            </a:r>
            <a:r>
              <a:rPr lang="ko-KR" altLang="en-US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년 이후</a:t>
            </a:r>
            <a:r>
              <a:rPr lang="en-US" altLang="ko-KR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시작된</a:t>
            </a:r>
            <a:r>
              <a:rPr lang="en-US" altLang="ko-KR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(</a:t>
            </a:r>
            <a:r>
              <a:rPr lang="ko-KR" altLang="en-US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초</a:t>
            </a:r>
            <a:r>
              <a:rPr lang="en-US" altLang="ko-KR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)</a:t>
            </a:r>
            <a:r>
              <a:rPr lang="ko-KR" altLang="en-US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미세먼지의 </a:t>
            </a:r>
            <a:r>
              <a:rPr lang="ko-KR" altLang="en-US" b="1" dirty="0">
                <a:solidFill>
                  <a:srgbClr val="FF00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급증</a:t>
            </a:r>
            <a:endParaRPr lang="en-US" altLang="ko-KR" b="1" dirty="0">
              <a:solidFill>
                <a:schemeClr val="tx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xmlns="" id="{F94664B0-9C4A-48B7-B883-AD03C2103648}"/>
              </a:ext>
            </a:extLst>
          </p:cNvPr>
          <p:cNvSpPr/>
          <p:nvPr/>
        </p:nvSpPr>
        <p:spPr bwMode="auto">
          <a:xfrm>
            <a:off x="5056518" y="5332554"/>
            <a:ext cx="7286676" cy="142876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호흡기 관련 질병 발생 간 </a:t>
            </a:r>
            <a:r>
              <a:rPr lang="ko-KR" altLang="en-US" b="1" dirty="0">
                <a:solidFill>
                  <a:srgbClr val="FF00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연관성</a:t>
            </a:r>
            <a:r>
              <a:rPr lang="en-US" altLang="ko-KR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논의 필요</a:t>
            </a:r>
            <a:endParaRPr lang="en-US" altLang="ko-KR" sz="1600" b="1" dirty="0">
              <a:solidFill>
                <a:schemeClr val="tx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4868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시계열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회귀분석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(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일별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-&gt;</a:t>
            </a:r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주별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0" y="5691562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주별로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평균을 내렸을 때 발병률의 값이 개선된 것을 확인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6146" name="Picture 2" descr="C:\App\r_workspace\final_r\jpg\주별 회귀분석\개선PM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975" y="1990726"/>
            <a:ext cx="5448300" cy="3305175"/>
          </a:xfrm>
          <a:prstGeom prst="rect">
            <a:avLst/>
          </a:prstGeom>
          <a:noFill/>
        </p:spPr>
      </p:pic>
      <p:pic>
        <p:nvPicPr>
          <p:cNvPr id="6147" name="Picture 3" descr="C:\App\r_workspace\final_r\jpg\주별 회귀분석\개선현지기압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24564" y="1795462"/>
            <a:ext cx="5553075" cy="3381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651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38667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시계열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회귀분석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(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지연효과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0" y="5691562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O3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등 여러 요인들이 지연효과를 더 </a:t>
            </a:r>
            <a:r>
              <a:rPr lang="ko-KR" altLang="en-US" sz="1600" b="1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하였을때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발병률과 패턴이 비슷해지는 경우 발생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7170" name="Picture 2" descr="C:\App\r_workspace\final_r\jpg\주별 회귀분석\발병률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14777" y="1057279"/>
            <a:ext cx="3930361" cy="2428875"/>
          </a:xfrm>
          <a:prstGeom prst="rect">
            <a:avLst/>
          </a:prstGeom>
          <a:noFill/>
        </p:spPr>
      </p:pic>
      <p:pic>
        <p:nvPicPr>
          <p:cNvPr id="7171" name="Picture 3" descr="C:\App\r_workspace\final_r\jpg\주별 회귀분석\O3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6355" y="3343009"/>
            <a:ext cx="3824288" cy="2314329"/>
          </a:xfrm>
          <a:prstGeom prst="rect">
            <a:avLst/>
          </a:prstGeom>
          <a:noFill/>
        </p:spPr>
      </p:pic>
      <p:pic>
        <p:nvPicPr>
          <p:cNvPr id="7172" name="Picture 4" descr="C:\App\r_workspace\final_r\jpg\주별 회귀분석\O3후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0813" y="3328988"/>
            <a:ext cx="4171950" cy="2316581"/>
          </a:xfrm>
          <a:prstGeom prst="rect">
            <a:avLst/>
          </a:prstGeom>
          <a:noFill/>
        </p:spPr>
      </p:pic>
      <p:sp>
        <p:nvSpPr>
          <p:cNvPr id="11" name="오른쪽 화살표 10"/>
          <p:cNvSpPr/>
          <p:nvPr/>
        </p:nvSpPr>
        <p:spPr>
          <a:xfrm>
            <a:off x="5614988" y="4100513"/>
            <a:ext cx="900112" cy="6000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651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38667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시계열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회귀분석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(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지연효과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0" y="5920170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각 </a:t>
            </a:r>
            <a:r>
              <a:rPr lang="ko-KR" altLang="en-US" sz="1600" b="1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요인별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지연효과 적용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8194" name="Picture 2" descr="C:\App\r_workspace\final_r\jpg\주별 회귀분석\최종결과 지연효과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57375"/>
            <a:ext cx="11329988" cy="3486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651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38667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시계열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회귀분석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(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최종결과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9218" name="Picture 2" descr="C:\App\r_workspace\final_r\jpg\주별 회귀분석\최종결과회귀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848543"/>
            <a:ext cx="4929188" cy="3737870"/>
          </a:xfrm>
          <a:prstGeom prst="rect">
            <a:avLst/>
          </a:prstGeom>
          <a:noFill/>
        </p:spPr>
      </p:pic>
      <p:pic>
        <p:nvPicPr>
          <p:cNvPr id="9219" name="Picture 3" descr="C:\App\r_workspace\final_r\jpg\주별 회귀분석\최종결과옴니버스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57949" y="1900238"/>
            <a:ext cx="4872037" cy="354330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0" y="5920170"/>
            <a:ext cx="11872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최적의 </a:t>
            </a:r>
            <a:r>
              <a:rPr lang="ko-KR" altLang="en-US" sz="1600" b="1" dirty="0" err="1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회귀식과</a:t>
            </a: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테스트 결과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2532" y="2666417"/>
            <a:ext cx="4498304" cy="45719"/>
          </a:xfrm>
          <a:prstGeom prst="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78678" y="3040490"/>
            <a:ext cx="4498304" cy="45719"/>
          </a:xfrm>
          <a:prstGeom prst="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4824" y="3396090"/>
            <a:ext cx="4498304" cy="45719"/>
          </a:xfrm>
          <a:prstGeom prst="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60206" y="3566962"/>
            <a:ext cx="4498304" cy="45719"/>
          </a:xfrm>
          <a:prstGeom prst="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9406" y="5391143"/>
            <a:ext cx="4230449" cy="49075"/>
          </a:xfrm>
          <a:prstGeom prst="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654606" y="4001070"/>
            <a:ext cx="4447503" cy="1402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51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결론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 결론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82080" y="2067984"/>
            <a:ext cx="10552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분석 결론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102153" y="2789070"/>
            <a:ext cx="10056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중국 방향에서 오는 바람으로 인한 호흡기 질환의 발병률이 연관성을 보인다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114853" y="3565263"/>
            <a:ext cx="10056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미세먼지 오염물질 간에는 상관관계가 있다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 NO2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와 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O3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간의 연관작용이 존재한다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102153" y="4297724"/>
            <a:ext cx="10056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지연 효과에 의한 발병률간의 상관관계가 보인다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54540" y="4964474"/>
            <a:ext cx="10056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호흡기 질환과 발병률과 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NO2 , NO2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와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O3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의 연관작용 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평균현지기압 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, SO2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간의 큰 연관성을 보인다 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651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결론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향후 발전 방향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grpSp>
        <p:nvGrpSpPr>
          <p:cNvPr id="2" name="그룹 11"/>
          <p:cNvGrpSpPr/>
          <p:nvPr/>
        </p:nvGrpSpPr>
        <p:grpSpPr>
          <a:xfrm>
            <a:off x="1300639" y="1982917"/>
            <a:ext cx="9724071" cy="3271708"/>
            <a:chOff x="1386364" y="1325692"/>
            <a:chExt cx="9724071" cy="3271708"/>
          </a:xfrm>
        </p:grpSpPr>
        <p:grpSp>
          <p:nvGrpSpPr>
            <p:cNvPr id="7" name="그룹 10"/>
            <p:cNvGrpSpPr/>
            <p:nvPr/>
          </p:nvGrpSpPr>
          <p:grpSpPr>
            <a:xfrm>
              <a:off x="1386364" y="3672355"/>
              <a:ext cx="3945571" cy="916578"/>
              <a:chOff x="308269" y="2248619"/>
              <a:chExt cx="3945571" cy="916578"/>
            </a:xfrm>
          </p:grpSpPr>
          <p:sp>
            <p:nvSpPr>
              <p:cNvPr id="115" name="TextBox 114"/>
              <p:cNvSpPr txBox="1"/>
              <p:nvPr/>
            </p:nvSpPr>
            <p:spPr>
              <a:xfrm>
                <a:off x="308269" y="2826643"/>
                <a:ext cx="3945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1. </a:t>
                </a:r>
                <a:r>
                  <a:rPr lang="ko-KR" altLang="en-US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주간 시도별 회귀분석 진행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endParaRPr>
              </a:p>
            </p:txBody>
          </p:sp>
          <p:pic>
            <p:nvPicPr>
              <p:cNvPr id="116" name="그림 115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  <p:cxnSp>
          <p:nvCxnSpPr>
            <p:cNvPr id="3" name="직선 연결선 2"/>
            <p:cNvCxnSpPr/>
            <p:nvPr/>
          </p:nvCxnSpPr>
          <p:spPr>
            <a:xfrm>
              <a:off x="1905000" y="4597400"/>
              <a:ext cx="29083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4800600" y="3441700"/>
              <a:ext cx="29083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683500" y="2248619"/>
              <a:ext cx="29083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4800600" y="3441700"/>
              <a:ext cx="0" cy="1155700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7696200" y="2248619"/>
              <a:ext cx="0" cy="1199431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그룹 34"/>
            <p:cNvGrpSpPr/>
            <p:nvPr/>
          </p:nvGrpSpPr>
          <p:grpSpPr>
            <a:xfrm>
              <a:off x="4281964" y="2487741"/>
              <a:ext cx="3945571" cy="916578"/>
              <a:chOff x="308269" y="2248619"/>
              <a:chExt cx="3945571" cy="916578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308269" y="2826643"/>
                <a:ext cx="3945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2. </a:t>
                </a:r>
                <a:r>
                  <a:rPr lang="ko-KR" altLang="en-US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웹을 통한 분석결과 제공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endParaRPr>
              </a:p>
            </p:txBody>
          </p:sp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  <p:grpSp>
          <p:nvGrpSpPr>
            <p:cNvPr id="10" name="그룹 37"/>
            <p:cNvGrpSpPr/>
            <p:nvPr/>
          </p:nvGrpSpPr>
          <p:grpSpPr>
            <a:xfrm>
              <a:off x="7164864" y="1325692"/>
              <a:ext cx="3945571" cy="916578"/>
              <a:chOff x="308269" y="2248619"/>
              <a:chExt cx="3945571" cy="916578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308269" y="2826643"/>
                <a:ext cx="3945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3.</a:t>
                </a:r>
                <a:r>
                  <a:rPr lang="ko-KR" altLang="en-US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코로나와 같은 현재 문제와 관련 분석</a:t>
                </a:r>
                <a:r>
                  <a:rPr lang="en-US" altLang="ko-KR" sz="9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 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endParaRPr>
              </a:p>
            </p:txBody>
          </p:sp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="" xmlns:p14="http://schemas.microsoft.com/office/powerpoint/2010/main" val="390995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결론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팀원 </a:t>
            </a:r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역활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56849400"/>
              </p:ext>
            </p:extLst>
          </p:nvPr>
        </p:nvGraphicFramePr>
        <p:xfrm>
          <a:off x="666712" y="1714489"/>
          <a:ext cx="10953869" cy="409077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9050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488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15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 이름</a:t>
                      </a:r>
                      <a:endParaRPr lang="en-US" altLang="ko-KR" dirty="0"/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   할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5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강지혜</a:t>
                      </a:r>
                      <a:endParaRPr lang="ko-KR" altLang="en-US" sz="1600" b="0" dirty="0"/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dirty="0"/>
                        <a:t>미세먼지 데이터 전처리 </a:t>
                      </a:r>
                      <a:r>
                        <a:rPr kumimoji="0" lang="en-US" altLang="ko-KR" sz="1600" dirty="0"/>
                        <a:t>&amp; </a:t>
                      </a:r>
                      <a:r>
                        <a:rPr kumimoji="0" lang="ko-KR" altLang="en-US" sz="1600" dirty="0"/>
                        <a:t>시각화</a:t>
                      </a:r>
                      <a:r>
                        <a:rPr kumimoji="0" lang="en-US" altLang="ko-KR" sz="1600" dirty="0"/>
                        <a:t>, R</a:t>
                      </a:r>
                      <a:r>
                        <a:rPr lang="en-US" altLang="ko-KR" sz="1600" dirty="0"/>
                        <a:t>aw data </a:t>
                      </a:r>
                      <a:r>
                        <a:rPr lang="en-US" altLang="ko-KR" sz="1600" dirty="0" err="1"/>
                        <a:t>munging</a:t>
                      </a:r>
                      <a:endParaRPr kumimoji="0" lang="en-US" altLang="ko-KR" sz="1600" b="0" dirty="0"/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02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dirty="0"/>
                        <a:t>백종호</a:t>
                      </a:r>
                      <a:endParaRPr lang="ko-KR" altLang="en-US" sz="1600" b="0" dirty="0"/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dirty="0"/>
                        <a:t>진료내역 </a:t>
                      </a:r>
                      <a:r>
                        <a:rPr kumimoji="0" lang="en-US" altLang="ko-KR" sz="1600" dirty="0"/>
                        <a:t>part, Raw data </a:t>
                      </a:r>
                      <a:r>
                        <a:rPr kumimoji="0" lang="ko-KR" altLang="en-US" sz="1600" dirty="0"/>
                        <a:t>추출</a:t>
                      </a:r>
                      <a:endParaRPr kumimoji="0" lang="en-US" altLang="ko-KR" sz="1600" b="0" dirty="0"/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7502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dirty="0"/>
                        <a:t>신용준</a:t>
                      </a:r>
                      <a:endParaRPr lang="ko-KR" altLang="en-US" sz="1600" b="0" dirty="0"/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dirty="0"/>
                        <a:t>기상</a:t>
                      </a:r>
                      <a:r>
                        <a:rPr lang="en-US" altLang="ko-KR" sz="1600" dirty="0"/>
                        <a:t> part, PPT </a:t>
                      </a:r>
                      <a:r>
                        <a:rPr lang="ko-KR" altLang="en-US" sz="1600" dirty="0"/>
                        <a:t>자료 작성</a:t>
                      </a:r>
                      <a:endParaRPr lang="ko-KR" altLang="en-US" sz="1600" b="0" dirty="0"/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502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dirty="0"/>
                        <a:t>황태성</a:t>
                      </a:r>
                      <a:endParaRPr lang="ko-KR" altLang="en-US" sz="1600" b="0" dirty="0"/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dirty="0"/>
                        <a:t>기상 </a:t>
                      </a:r>
                      <a:r>
                        <a:rPr kumimoji="0" lang="en-US" altLang="ko-KR" sz="1600" dirty="0"/>
                        <a:t>part, R</a:t>
                      </a:r>
                      <a:r>
                        <a:rPr lang="en-US" altLang="ko-KR" sz="1600" dirty="0"/>
                        <a:t>aw </a:t>
                      </a:r>
                      <a:r>
                        <a:rPr kumimoji="0" lang="en-US" altLang="ko-KR" sz="1600" dirty="0"/>
                        <a:t>data </a:t>
                      </a:r>
                      <a:r>
                        <a:rPr lang="en-US" altLang="ko-KR" sz="1600" dirty="0" err="1"/>
                        <a:t>m</a:t>
                      </a:r>
                      <a:r>
                        <a:rPr kumimoji="0" lang="en-US" altLang="ko-KR" sz="1600" dirty="0" err="1"/>
                        <a:t>unging</a:t>
                      </a:r>
                      <a:endParaRPr lang="ko-KR" altLang="en-US" sz="1600" b="0" dirty="0"/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502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dirty="0"/>
                        <a:t>이현빈</a:t>
                      </a:r>
                      <a:endParaRPr lang="ko-KR" altLang="en-US" sz="1600" b="0" dirty="0"/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dirty="0"/>
                        <a:t>진료내역 데이터 전처리 </a:t>
                      </a:r>
                      <a:r>
                        <a:rPr kumimoji="0" lang="en-US" altLang="ko-KR" sz="1600" dirty="0"/>
                        <a:t>&amp; </a:t>
                      </a:r>
                      <a:r>
                        <a:rPr kumimoji="0" lang="ko-KR" altLang="en-US" sz="1600" dirty="0"/>
                        <a:t>시각화</a:t>
                      </a:r>
                      <a:endParaRPr lang="ko-KR" altLang="en-US" sz="1600" b="0" dirty="0"/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90995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09900" y="3044279"/>
            <a:ext cx="6172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Q &amp; A</a:t>
            </a:r>
            <a:endParaRPr lang="ko-KR" altLang="en-US" sz="26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20" y="4606204"/>
            <a:ext cx="306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xmlns="" val="166244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주제 및 목적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국가정책사업으로 미세먼지 대두화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1E20189-AC45-46AA-BC78-665813193FF0}"/>
              </a:ext>
            </a:extLst>
          </p:cNvPr>
          <p:cNvSpPr/>
          <p:nvPr/>
        </p:nvSpPr>
        <p:spPr bwMode="auto">
          <a:xfrm>
            <a:off x="6396858" y="1729560"/>
            <a:ext cx="4643314" cy="459483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9</a:t>
            </a:r>
            <a:r>
              <a:rPr kumimoji="0"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대 국가전략 프로젝트 중 하나로 선정</a:t>
            </a:r>
            <a:endParaRPr kumimoji="0" lang="en-US" altLang="ko-KR" sz="1600" b="1" dirty="0">
              <a:solidFill>
                <a:schemeClr val="tx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kumimoji="0" lang="en-US" altLang="ko-KR" sz="1600" b="1" dirty="0">
              <a:solidFill>
                <a:schemeClr val="tx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marL="108000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2023</a:t>
            </a: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년 까지 원인물질 배출량을 절반 수준으로 감축 및 미세먼지 해결을 위한 기술 개발을</a:t>
            </a:r>
            <a:r>
              <a:rPr lang="en-US" altLang="ko-KR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목표하고 있음</a:t>
            </a:r>
            <a:endParaRPr lang="en-US" altLang="ko-KR" sz="1600" b="1" dirty="0">
              <a:solidFill>
                <a:schemeClr val="tx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altLang="ko-KR" sz="1600" b="1" dirty="0">
              <a:solidFill>
                <a:schemeClr val="tx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두 요소</a:t>
            </a:r>
            <a:r>
              <a:rPr lang="en-US" altLang="ko-KR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미세먼지</a:t>
            </a:r>
            <a:r>
              <a:rPr lang="en-US" altLang="ko-KR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질병</a:t>
            </a:r>
            <a:r>
              <a:rPr lang="en-US" altLang="ko-KR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)</a:t>
            </a: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의 </a:t>
            </a:r>
            <a:r>
              <a:rPr lang="ko-KR" altLang="en-US" sz="1600" b="1" dirty="0">
                <a:solidFill>
                  <a:srgbClr val="FF00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시계열 데이터</a:t>
            </a: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를  통해 추이를 비교하여 </a:t>
            </a:r>
            <a:r>
              <a:rPr lang="ko-KR" altLang="en-US" sz="1600" b="1" dirty="0">
                <a:solidFill>
                  <a:srgbClr val="FF00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연관성 여부 확인</a:t>
            </a:r>
            <a:endParaRPr lang="en-US" altLang="ko-KR" sz="1600" b="1" dirty="0">
              <a:solidFill>
                <a:srgbClr val="FF0000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altLang="ko-KR" sz="1600" b="1" dirty="0">
              <a:solidFill>
                <a:srgbClr val="FF0000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정부의 향후 대책 및 예산 수립에 기여하고 </a:t>
            </a:r>
            <a:endParaRPr lang="en-US" altLang="ko-KR" sz="1600" b="1" dirty="0">
              <a:solidFill>
                <a:schemeClr val="tx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궁극적으로 </a:t>
            </a:r>
            <a:r>
              <a:rPr lang="ko-KR" altLang="en-US" sz="1600" b="1" dirty="0">
                <a:solidFill>
                  <a:srgbClr val="FF00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국민 건강에 공헌</a:t>
            </a:r>
            <a:r>
              <a:rPr lang="ko-KR" altLang="en-US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하기 위함</a:t>
            </a:r>
            <a:r>
              <a:rPr lang="en-US" altLang="ko-KR" sz="1600" b="1" dirty="0">
                <a:solidFill>
                  <a:schemeClr val="tx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  <a:endParaRPr kumimoji="0" lang="en-US" altLang="ko-KR" sz="1600" dirty="0">
              <a:solidFill>
                <a:schemeClr val="tx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16" name="Picture 2" descr="국가 전략 프로젝트 이미지 검색결과">
            <a:extLst>
              <a:ext uri="{FF2B5EF4-FFF2-40B4-BE49-F238E27FC236}">
                <a16:creationId xmlns:a16="http://schemas.microsoft.com/office/drawing/2014/main" xmlns="" id="{65B5DBDF-9E2B-4448-8330-9E85B8357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0888" y="2154768"/>
            <a:ext cx="3744416" cy="37444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6193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주제 및 목적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호흡기 질환 발병률과 미세먼지 연관성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-428193" y="5905865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호흡기 원인 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관련 뉴스 단어 빈도수 </a:t>
            </a:r>
          </a:p>
        </p:txBody>
      </p:sp>
      <p:pic>
        <p:nvPicPr>
          <p:cNvPr id="14" name="Picture 7" descr="C:\App\r_workspace\final_r\jpg\news\뉴스미세먼지방독면.PNG">
            <a:extLst>
              <a:ext uri="{FF2B5EF4-FFF2-40B4-BE49-F238E27FC236}">
                <a16:creationId xmlns:a16="http://schemas.microsoft.com/office/drawing/2014/main" xmlns="" id="{A4BF7DB4-BD29-45F1-8129-D77B8427A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59509" y="2101213"/>
            <a:ext cx="4143404" cy="3686175"/>
          </a:xfrm>
          <a:prstGeom prst="rect">
            <a:avLst/>
          </a:prstGeom>
          <a:noFill/>
        </p:spPr>
      </p:pic>
      <p:pic>
        <p:nvPicPr>
          <p:cNvPr id="15" name="Picture 8" descr="C:\App\r_workspace\final_r\jpg\news\뉴스호흡기원인폐.PNG">
            <a:extLst>
              <a:ext uri="{FF2B5EF4-FFF2-40B4-BE49-F238E27FC236}">
                <a16:creationId xmlns:a16="http://schemas.microsoft.com/office/drawing/2014/main" xmlns="" id="{8298833B-86F7-4C6B-AE02-D48D1669E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1899" y="1956908"/>
            <a:ext cx="4500594" cy="383048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667BB9F-0727-4720-B93D-5F54738EA8DE}"/>
              </a:ext>
            </a:extLst>
          </p:cNvPr>
          <p:cNvSpPr txBox="1"/>
          <p:nvPr/>
        </p:nvSpPr>
        <p:spPr>
          <a:xfrm>
            <a:off x="4620822" y="5905865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미세먼지</a:t>
            </a:r>
            <a:r>
              <a:rPr lang="ko-KR" altLang="en-US" sz="1600" b="1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관련 뉴스 단어 빈도수 </a:t>
            </a:r>
          </a:p>
        </p:txBody>
      </p:sp>
    </p:spTree>
    <p:extLst>
      <p:ext uri="{BB962C8B-B14F-4D97-AF65-F5344CB8AC3E}">
        <p14:creationId xmlns:p14="http://schemas.microsoft.com/office/powerpoint/2010/main" xmlns="" val="12957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일정 계획 및 환경설정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일정 계획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2121" y="5913612"/>
            <a:ext cx="1056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10X10" panose="020B0600000101010101" charset="-127"/>
                <a:ea typeface="10X10" panose="020B0600000101010101" charset="-127"/>
              </a:rPr>
              <a:t>계획기간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80526" y="5913612"/>
            <a:ext cx="1056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10X10" panose="020B0600000101010101" charset="-127"/>
                <a:ea typeface="10X10" panose="020B0600000101010101" charset="-127"/>
              </a:rPr>
              <a:t>완료기간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0196750" y="5973035"/>
            <a:ext cx="1200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284782" y="5913612"/>
            <a:ext cx="1056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10X10" panose="020B0600000101010101" charset="-127"/>
                <a:ea typeface="10X10" panose="020B0600000101010101" charset="-127"/>
              </a:rPr>
              <a:t>중요기간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05284460"/>
              </p:ext>
            </p:extLst>
          </p:nvPr>
        </p:nvGraphicFramePr>
        <p:xfrm>
          <a:off x="1727201" y="1871508"/>
          <a:ext cx="8483604" cy="36361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028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00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00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100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008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1008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1008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810089"/>
                <a:gridCol w="810089"/>
              </a:tblGrid>
              <a:tr h="5724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ea typeface="아리따-돋움4.0(OTF)-Bold"/>
                        </a:rPr>
                        <a:t> 활동 </a:t>
                      </a:r>
                      <a:r>
                        <a:rPr lang="ko-KR" altLang="en-US" sz="1200" b="1" dirty="0" smtClean="0">
                          <a:ea typeface="아리따-돋움4.0(OTF)-Bold"/>
                        </a:rPr>
                        <a:t>내용</a:t>
                      </a:r>
                      <a:endParaRPr lang="en-US" altLang="ko-KR" sz="1200" b="1" dirty="0">
                        <a:ea typeface="아리따-돋움4.0(OTF)-Bold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pc="-150" dirty="0">
                          <a:ea typeface="아리따-돋움4.0(OTF)-Bold"/>
                        </a:rPr>
                        <a:t>1</a:t>
                      </a:r>
                      <a:r>
                        <a:rPr lang="ko-KR" altLang="en-US" sz="1100" b="1" spc="-150" baseline="0" dirty="0">
                          <a:ea typeface="아리따-돋움4.0(OTF)-Bold"/>
                        </a:rPr>
                        <a:t>  주</a:t>
                      </a:r>
                      <a:endParaRPr lang="ko-KR" altLang="en-US" sz="1100" b="1" spc="-150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u="none" strike="noStrike" kern="1200" cap="none" spc="-15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ea typeface="아리따-돋움4.0(OTF)-Bold"/>
                        </a:rPr>
                        <a:t>2</a:t>
                      </a:r>
                      <a:r>
                        <a:rPr kumimoji="0" lang="ko-KR" altLang="en-US" sz="1100" b="1" u="none" strike="noStrike" kern="1200" cap="none" spc="-15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ea typeface="아리따-돋움4.0(OTF)-Bold"/>
                        </a:rPr>
                        <a:t>  주</a:t>
                      </a:r>
                      <a:endParaRPr kumimoji="0" lang="ko-KR" altLang="en-US" sz="11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10X10" panose="020B0600000101010101" charset="-127"/>
                        <a:ea typeface="아리따-돋움4.0(OTF)-Bold"/>
                        <a:cs typeface="+mn-cs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u="none" strike="noStrike" kern="1200" cap="none" spc="-15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ea typeface="아리따-돋움4.0(OTF)-Bold"/>
                        </a:rPr>
                        <a:t>3</a:t>
                      </a:r>
                      <a:r>
                        <a:rPr kumimoji="0" lang="ko-KR" altLang="en-US" sz="1100" b="1" u="none" strike="noStrike" kern="1200" cap="none" spc="-15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ea typeface="아리따-돋움4.0(OTF)-Bold"/>
                        </a:rPr>
                        <a:t>  주</a:t>
                      </a:r>
                      <a:endParaRPr kumimoji="0" lang="ko-KR" altLang="en-US" sz="11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10X10" panose="020B0600000101010101" charset="-127"/>
                        <a:ea typeface="아리따-돋움4.0(OTF)-Bold"/>
                        <a:cs typeface="+mn-cs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u="none" strike="noStrike" kern="1200" cap="none" spc="-15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ea typeface="아리따-돋움4.0(OTF)-Bold"/>
                        </a:rPr>
                        <a:t>4</a:t>
                      </a:r>
                      <a:r>
                        <a:rPr kumimoji="0" lang="ko-KR" altLang="en-US" sz="1100" b="1" u="none" strike="noStrike" kern="1200" cap="none" spc="-15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ea typeface="아리따-돋움4.0(OTF)-Bold"/>
                        </a:rPr>
                        <a:t>  주</a:t>
                      </a:r>
                      <a:endParaRPr kumimoji="0" lang="ko-KR" altLang="en-US" sz="11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10X10" panose="020B0600000101010101" charset="-127"/>
                        <a:ea typeface="아리따-돋움4.0(OTF)-Bold"/>
                        <a:cs typeface="+mn-cs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u="none" strike="noStrike" kern="1200" cap="none" spc="-15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ea typeface="아리따-돋움4.0(OTF)-Bold"/>
                        </a:rPr>
                        <a:t>5</a:t>
                      </a:r>
                      <a:r>
                        <a:rPr kumimoji="0" lang="ko-KR" altLang="en-US" sz="1100" b="1" u="none" strike="noStrike" kern="1200" cap="none" spc="-15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ea typeface="아리따-돋움4.0(OTF)-Bold"/>
                        </a:rPr>
                        <a:t> 주</a:t>
                      </a:r>
                      <a:endParaRPr kumimoji="0" lang="ko-KR" altLang="en-US" sz="11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10X10" panose="020B0600000101010101" charset="-127"/>
                        <a:ea typeface="아리따-돋움4.0(OTF)-Bold"/>
                        <a:cs typeface="+mn-cs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u="none" strike="noStrike" kern="1200" cap="none" spc="-15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ea typeface="아리따-돋움4.0(OTF)-Bold"/>
                        </a:rPr>
                        <a:t>6</a:t>
                      </a:r>
                      <a:r>
                        <a:rPr kumimoji="0" lang="ko-KR" altLang="en-US" sz="1100" b="1" u="none" strike="noStrike" kern="1200" cap="none" spc="-15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ea typeface="아리따-돋움4.0(OTF)-Bold"/>
                        </a:rPr>
                        <a:t>  주</a:t>
                      </a:r>
                      <a:endParaRPr kumimoji="0" lang="ko-KR" altLang="en-US" sz="11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10X10" panose="020B0600000101010101" charset="-127"/>
                        <a:ea typeface="아리따-돋움4.0(OTF)-Bold"/>
                        <a:cs typeface="+mn-cs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10X10" panose="020B0600000101010101" charset="-127"/>
                          <a:ea typeface="아리따-돋움4.0(OTF)-Bold"/>
                          <a:cs typeface="+mn-cs"/>
                        </a:rPr>
                        <a:t>7  </a:t>
                      </a:r>
                      <a:r>
                        <a:rPr kumimoji="0" lang="ko-KR" altLang="en-US" sz="11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10X10" panose="020B0600000101010101" charset="-127"/>
                          <a:ea typeface="아리따-돋움4.0(OTF)-Bold"/>
                          <a:cs typeface="+mn-cs"/>
                        </a:rPr>
                        <a:t>주</a:t>
                      </a:r>
                      <a:endParaRPr kumimoji="0" lang="ko-KR" altLang="en-US" sz="11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10X10" panose="020B0600000101010101" charset="-127"/>
                        <a:ea typeface="아리따-돋움4.0(OTF)-Bold"/>
                        <a:cs typeface="+mn-cs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10X10" panose="020B0600000101010101" charset="-127"/>
                          <a:ea typeface="아리따-돋움4.0(OTF)-Bold"/>
                          <a:cs typeface="+mn-cs"/>
                        </a:rPr>
                        <a:t>8  </a:t>
                      </a:r>
                      <a:r>
                        <a:rPr kumimoji="0" lang="ko-KR" altLang="en-US" sz="11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10X10" panose="020B0600000101010101" charset="-127"/>
                          <a:ea typeface="아리따-돋움4.0(OTF)-Bold"/>
                          <a:cs typeface="+mn-cs"/>
                        </a:rPr>
                        <a:t>주</a:t>
                      </a:r>
                      <a:endParaRPr kumimoji="0" lang="ko-KR" altLang="en-US" sz="11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10X10" panose="020B0600000101010101" charset="-127"/>
                        <a:ea typeface="아리따-돋움4.0(OTF)-Bold"/>
                        <a:cs typeface="+mn-cs"/>
                      </a:endParaRP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7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ea typeface="아리따-돋움4.0(OTF)-Bold"/>
                        </a:rPr>
                        <a:t>주제 선정</a:t>
                      </a:r>
                      <a:r>
                        <a:rPr lang="en-US" altLang="ko-KR" sz="1100" b="1" dirty="0">
                          <a:ea typeface="아리따-돋움4.0(OTF)-Bold"/>
                        </a:rPr>
                        <a:t>/</a:t>
                      </a:r>
                      <a:r>
                        <a:rPr lang="ko-KR" altLang="en-US" sz="1100" b="1" dirty="0">
                          <a:ea typeface="아리따-돋움4.0(OTF)-Bold"/>
                        </a:rPr>
                        <a:t>요구 사항 분석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ea typeface="아리따-돋움4.0(OTF)-Bold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67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ea typeface="아리따-돋움4.0(OTF)-Bold"/>
                        </a:rPr>
                        <a:t>Dataset </a:t>
                      </a:r>
                      <a:r>
                        <a:rPr lang="ko-KR" altLang="en-US" sz="1100" b="1" dirty="0">
                          <a:ea typeface="아리따-돋움4.0(OTF)-Bold"/>
                        </a:rPr>
                        <a:t>수집 계획 수립</a:t>
                      </a:r>
                      <a:endParaRPr lang="ko-KR" altLang="en-US" sz="1100" b="1" dirty="0"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67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atin typeface="10X10" panose="020B0600000101010101" charset="-127"/>
                          <a:ea typeface="아리따-돋움4.0(OTF)-Bold"/>
                        </a:rPr>
                        <a:t>분석환경 수립</a:t>
                      </a:r>
                      <a:endParaRPr lang="ko-KR" altLang="en-US" sz="1100" b="1" dirty="0"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670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100" b="1" dirty="0">
                          <a:ea typeface="아리따-돋움4.0(OTF)-Bold"/>
                        </a:rPr>
                        <a:t>Data </a:t>
                      </a:r>
                      <a:r>
                        <a:rPr kumimoji="0" lang="ko-KR" altLang="en-US" sz="1100" b="1" dirty="0">
                          <a:ea typeface="아리따-돋움4.0(OTF)-Bold"/>
                        </a:rPr>
                        <a:t>전처리 </a:t>
                      </a:r>
                      <a:r>
                        <a:rPr kumimoji="0" lang="en-US" altLang="ko-KR" sz="1100" b="1" dirty="0">
                          <a:ea typeface="아리따-돋움4.0(OTF)-Bold"/>
                        </a:rPr>
                        <a:t>&amp; </a:t>
                      </a:r>
                      <a:r>
                        <a:rPr kumimoji="0" lang="ko-KR" altLang="en-US" sz="1100" b="1" dirty="0">
                          <a:ea typeface="아리따-돋움4.0(OTF)-Bold"/>
                        </a:rPr>
                        <a:t>시각화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ea typeface="아리따-돋움4.0(OTF)-Bold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67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ea typeface="아리따-돋움4.0(OTF)-Bold"/>
                        </a:rPr>
                        <a:t>분석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ea typeface="아리따-돋움4.0(OTF)-Bold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</a:tr>
              <a:tr h="3767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ea typeface="아리따-돋움4.0(OTF)-Bold"/>
                        </a:rPr>
                        <a:t>웹 서비스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ea typeface="아리따-돋움4.0(OTF)-Bold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</a:tr>
              <a:tr h="3767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 smtClean="0">
                          <a:ea typeface="아리따-돋움4.0(OTF)-Bold"/>
                        </a:rPr>
                        <a:t>인사이트</a:t>
                      </a:r>
                      <a:r>
                        <a:rPr lang="ko-KR" altLang="en-US" sz="1100" b="1" dirty="0" smtClean="0">
                          <a:ea typeface="아리따-돋움4.0(OTF)-Bold"/>
                        </a:rPr>
                        <a:t> 도출</a:t>
                      </a:r>
                      <a:endParaRPr lang="ko-KR" altLang="en-US" sz="1100" b="1" dirty="0" smtClean="0">
                        <a:latin typeface="10X10" panose="020B0600000101010101" charset="-127"/>
                        <a:ea typeface="아리따-돋움4.0(OTF)-Bold"/>
                      </a:endParaRPr>
                    </a:p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ea typeface="아리따-돋움4.0(OTF)-Bold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</a:tr>
              <a:tr h="3767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atin typeface="10X10" panose="020B0600000101010101" charset="-127"/>
                          <a:ea typeface="아리따-돋움4.0(OTF)-Bold"/>
                        </a:rPr>
                        <a:t>보고서 작성 </a:t>
                      </a:r>
                      <a:endParaRPr lang="ko-KR" altLang="en-US" sz="1100" b="1" dirty="0"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i="1" dirty="0">
                        <a:solidFill>
                          <a:schemeClr val="tx1"/>
                        </a:solidFill>
                        <a:latin typeface="10X10" panose="020B0600000101010101" charset="-127"/>
                        <a:ea typeface="아리따-돋움4.0(OTF)-Bold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7656750" y="5985735"/>
            <a:ext cx="1200000" cy="108000"/>
          </a:xfrm>
          <a:prstGeom prst="rect">
            <a:avLst/>
          </a:prstGeom>
          <a:solidFill>
            <a:srgbClr val="00206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18350" y="5960335"/>
            <a:ext cx="1200000" cy="108000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34759" y="2584444"/>
            <a:ext cx="875341" cy="99864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47459" y="3003544"/>
            <a:ext cx="773741" cy="99864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22159" y="2582708"/>
            <a:ext cx="837241" cy="101600"/>
          </a:xfrm>
          <a:prstGeom prst="rect">
            <a:avLst/>
          </a:prstGeom>
          <a:solidFill>
            <a:srgbClr val="00206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22159" y="3001808"/>
            <a:ext cx="837241" cy="101600"/>
          </a:xfrm>
          <a:prstGeom prst="rect">
            <a:avLst/>
          </a:prstGeom>
          <a:solidFill>
            <a:srgbClr val="00206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34859" y="3344708"/>
            <a:ext cx="799141" cy="114300"/>
          </a:xfrm>
          <a:prstGeom prst="rect">
            <a:avLst/>
          </a:prstGeom>
          <a:solidFill>
            <a:srgbClr val="00206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534859" y="3740144"/>
            <a:ext cx="799141" cy="99864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34959" y="3738408"/>
            <a:ext cx="1637341" cy="114300"/>
          </a:xfrm>
          <a:prstGeom prst="rect">
            <a:avLst/>
          </a:prstGeom>
          <a:solidFill>
            <a:srgbClr val="00206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60459" y="4121144"/>
            <a:ext cx="824541" cy="87164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973258" y="4108444"/>
            <a:ext cx="1624641" cy="112564"/>
          </a:xfrm>
          <a:prstGeom prst="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598859" y="4119408"/>
            <a:ext cx="799141" cy="114300"/>
          </a:xfrm>
          <a:prstGeom prst="rect">
            <a:avLst/>
          </a:prstGeom>
          <a:solidFill>
            <a:srgbClr val="00206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973259" y="4476744"/>
            <a:ext cx="824541" cy="87164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786059" y="4464044"/>
            <a:ext cx="811841" cy="112564"/>
          </a:xfrm>
          <a:prstGeom prst="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598859" y="4462308"/>
            <a:ext cx="799141" cy="114300"/>
          </a:xfrm>
          <a:prstGeom prst="rect">
            <a:avLst/>
          </a:prstGeom>
          <a:solidFill>
            <a:srgbClr val="00206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773359" y="4921244"/>
            <a:ext cx="824541" cy="87164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586159" y="4919508"/>
            <a:ext cx="824541" cy="114300"/>
          </a:xfrm>
          <a:prstGeom prst="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411659" y="4932208"/>
            <a:ext cx="811841" cy="97036"/>
          </a:xfrm>
          <a:prstGeom prst="rect">
            <a:avLst/>
          </a:prstGeom>
          <a:solidFill>
            <a:srgbClr val="00206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11559" y="5300508"/>
            <a:ext cx="786441" cy="114300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386259" y="5275108"/>
            <a:ext cx="811841" cy="139700"/>
          </a:xfrm>
          <a:prstGeom prst="rect">
            <a:avLst/>
          </a:prstGeom>
          <a:solidFill>
            <a:srgbClr val="00206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47659" y="3740144"/>
            <a:ext cx="811841" cy="112564"/>
          </a:xfrm>
          <a:prstGeom prst="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>
              <a:solidFill>
                <a:srgbClr val="EBEBF0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57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일정 계획 및 환경설정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분석 환경설정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 rot="2685023">
            <a:off x="8392271" y="3643663"/>
            <a:ext cx="1944216" cy="870078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chemeClr val="bg2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 rot="18598179">
            <a:off x="7307192" y="3544659"/>
            <a:ext cx="1944216" cy="93610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chemeClr val="bg2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 rot="2685023">
            <a:off x="3153445" y="3780622"/>
            <a:ext cx="1944216" cy="93610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chemeClr val="bg2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 rot="2685023">
            <a:off x="5809356" y="3628222"/>
            <a:ext cx="1944216" cy="93610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chemeClr val="bg2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 rot="18598179">
            <a:off x="4404734" y="3475780"/>
            <a:ext cx="1944216" cy="93610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chemeClr val="bg2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1" name="오른쪽 화살표 20"/>
          <p:cNvSpPr/>
          <p:nvPr/>
        </p:nvSpPr>
        <p:spPr>
          <a:xfrm rot="18598179">
            <a:off x="1793699" y="3320234"/>
            <a:ext cx="1944216" cy="93610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chemeClr val="bg2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257518" y="2503673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521214" y="2503425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355406" y="4159609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889366" y="4168901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769686" y="4027204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27" name="Picture 5" descr="C:\Users\acorn\Desktop\4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5670" y="4735673"/>
            <a:ext cx="1020113" cy="792088"/>
          </a:xfrm>
          <a:prstGeom prst="rect">
            <a:avLst/>
          </a:prstGeom>
          <a:noFill/>
        </p:spPr>
      </p:pic>
      <p:pic>
        <p:nvPicPr>
          <p:cNvPr id="28" name="Picture 2" descr="C:\Users\acorn\Desktop\1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667"/>
          <a:stretch>
            <a:fillRect/>
          </a:stretch>
        </p:blipFill>
        <p:spPr bwMode="auto">
          <a:xfrm>
            <a:off x="3745573" y="4312917"/>
            <a:ext cx="1728192" cy="1440160"/>
          </a:xfrm>
          <a:prstGeom prst="rect">
            <a:avLst/>
          </a:prstGeom>
          <a:noFill/>
        </p:spPr>
      </p:pic>
      <p:pic>
        <p:nvPicPr>
          <p:cNvPr id="29" name="Picture 4" descr="C:\Users\acorn\Desktop\3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17758" y="4087601"/>
            <a:ext cx="792088" cy="792088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1509682" y="5534284"/>
            <a:ext cx="1080120" cy="8617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b="1" dirty="0">
                <a:latin typeface="10X10" panose="020B0600000101010101" charset="-127"/>
                <a:ea typeface="아리따-돋움4.0(OTF)-Bold"/>
              </a:rPr>
              <a:t>분석할</a:t>
            </a:r>
            <a:endParaRPr lang="en-US" altLang="ko-KR" sz="1600" b="1" dirty="0">
              <a:latin typeface="10X10" panose="020B0600000101010101" charset="-127"/>
              <a:ea typeface="아리따-돋움4.0(OTF)-Bold"/>
            </a:endParaRPr>
          </a:p>
          <a:p>
            <a:pPr algn="ctr"/>
            <a:r>
              <a:rPr lang="ko-KR" altLang="en-US" sz="1600" b="1" dirty="0">
                <a:latin typeface="10X10" panose="020B0600000101010101" charset="-127"/>
                <a:ea typeface="아리따-돋움4.0(OTF)-Bold"/>
              </a:rPr>
              <a:t> 데이터</a:t>
            </a:r>
            <a:endParaRPr lang="en-US" altLang="ko-KR" sz="1600" b="1" dirty="0">
              <a:latin typeface="10X10" panose="020B0600000101010101" charset="-127"/>
              <a:ea typeface="아리따-돋움4.0(OTF)-Bold"/>
            </a:endParaRPr>
          </a:p>
          <a:p>
            <a:pPr algn="ctr"/>
            <a:r>
              <a:rPr lang="ko-KR" altLang="en-US" sz="1600" b="1" dirty="0">
                <a:latin typeface="10X10" panose="020B0600000101010101" charset="-127"/>
                <a:ea typeface="아리따-돋움4.0(OTF)-Bold"/>
              </a:rPr>
              <a:t>탐색</a:t>
            </a:r>
          </a:p>
        </p:txBody>
      </p:sp>
      <p:pic>
        <p:nvPicPr>
          <p:cNvPr id="31" name="Picture 3" descr="C:\Users\acorn\Desktop\2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25470" y="2647441"/>
            <a:ext cx="2314542" cy="1296144"/>
          </a:xfrm>
          <a:prstGeom prst="rect">
            <a:avLst/>
          </a:prstGeom>
          <a:noFill/>
        </p:spPr>
      </p:pic>
      <p:pic>
        <p:nvPicPr>
          <p:cNvPr id="32" name="Picture 2" descr="공공데이터 포털 이미지 검색결과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7414" y="4240909"/>
            <a:ext cx="1256928" cy="1256928"/>
          </a:xfrm>
          <a:prstGeom prst="rect">
            <a:avLst/>
          </a:prstGeom>
          <a:noFill/>
        </p:spPr>
      </p:pic>
      <p:sp>
        <p:nvSpPr>
          <p:cNvPr id="33" name="갈매기형 수장 32"/>
          <p:cNvSpPr/>
          <p:nvPr/>
        </p:nvSpPr>
        <p:spPr>
          <a:xfrm rot="18743884">
            <a:off x="2469185" y="3790164"/>
            <a:ext cx="288131" cy="42415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34" name="갈매기형 수장 33"/>
          <p:cNvSpPr/>
          <p:nvPr/>
        </p:nvSpPr>
        <p:spPr>
          <a:xfrm rot="18743884">
            <a:off x="5151181" y="3846173"/>
            <a:ext cx="288131" cy="42415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35" name="갈매기형 수장 34"/>
          <p:cNvSpPr/>
          <p:nvPr/>
        </p:nvSpPr>
        <p:spPr>
          <a:xfrm rot="2673829">
            <a:off x="6593225" y="3841620"/>
            <a:ext cx="288131" cy="42415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 rot="2673829">
            <a:off x="3780732" y="3848974"/>
            <a:ext cx="288131" cy="42415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37" name="Picture 3" descr="C:\Users\acorn\Desktop\images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81254" y="2800749"/>
            <a:ext cx="858220" cy="972108"/>
          </a:xfrm>
          <a:prstGeom prst="rect">
            <a:avLst/>
          </a:prstGeom>
          <a:noFill/>
        </p:spPr>
      </p:pic>
      <p:sp>
        <p:nvSpPr>
          <p:cNvPr id="38" name="TextBox 37"/>
          <p:cNvSpPr txBox="1"/>
          <p:nvPr/>
        </p:nvSpPr>
        <p:spPr>
          <a:xfrm>
            <a:off x="2737238" y="1648621"/>
            <a:ext cx="1080120" cy="8617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b="1" dirty="0">
                <a:latin typeface="10X10" panose="020B0600000101010101" charset="-127"/>
                <a:ea typeface="아리따-돋움4.0(OTF)-Bold"/>
              </a:rPr>
              <a:t>분석할</a:t>
            </a:r>
            <a:endParaRPr lang="en-US" altLang="ko-KR" sz="1600" b="1" dirty="0">
              <a:latin typeface="10X10" panose="020B0600000101010101" charset="-127"/>
              <a:ea typeface="아리따-돋움4.0(OTF)-Bold"/>
            </a:endParaRPr>
          </a:p>
          <a:p>
            <a:pPr algn="ctr"/>
            <a:r>
              <a:rPr lang="ko-KR" altLang="en-US" sz="1600" b="1" dirty="0">
                <a:latin typeface="10X10" panose="020B0600000101010101" charset="-127"/>
                <a:ea typeface="아리따-돋움4.0(OTF)-Bold"/>
              </a:rPr>
              <a:t> 데이터</a:t>
            </a:r>
            <a:endParaRPr lang="en-US" altLang="ko-KR" sz="1600" b="1" dirty="0">
              <a:latin typeface="10X10" panose="020B0600000101010101" charset="-127"/>
              <a:ea typeface="아리따-돋움4.0(OTF)-Bold"/>
            </a:endParaRPr>
          </a:p>
          <a:p>
            <a:pPr algn="ctr"/>
            <a:r>
              <a:rPr lang="ko-KR" altLang="en-US" sz="1600" b="1" dirty="0">
                <a:latin typeface="10X10" panose="020B0600000101010101" charset="-127"/>
                <a:ea typeface="아리따-돋움4.0(OTF)-Bold"/>
              </a:rPr>
              <a:t>저장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05390" y="560906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b="1" dirty="0" err="1">
                <a:latin typeface="10X10" panose="020B0600000101010101" charset="-127"/>
                <a:ea typeface="아리따-돋움4.0(OTF)-Bold"/>
              </a:rPr>
              <a:t>클라우드</a:t>
            </a:r>
            <a:endParaRPr lang="en-US" altLang="ko-KR" sz="1600" b="1" dirty="0">
              <a:latin typeface="10X10" panose="020B0600000101010101" charset="-127"/>
              <a:ea typeface="아리따-돋움4.0(OTF)-Bold"/>
            </a:endParaRPr>
          </a:p>
          <a:p>
            <a:pPr algn="ctr"/>
            <a:r>
              <a:rPr lang="ko-KR" altLang="en-US" sz="1600" b="1" dirty="0">
                <a:latin typeface="10X10" panose="020B0600000101010101" charset="-127"/>
                <a:ea typeface="아리따-돋움4.0(OTF)-Bold"/>
              </a:rPr>
              <a:t>데이터</a:t>
            </a:r>
            <a:endParaRPr lang="en-US" altLang="ko-KR" sz="1600" b="1" dirty="0">
              <a:latin typeface="10X10" panose="020B0600000101010101" charset="-127"/>
              <a:ea typeface="아리따-돋움4.0(OTF)-Bold"/>
            </a:endParaRPr>
          </a:p>
          <a:p>
            <a:pPr algn="ctr"/>
            <a:r>
              <a:rPr lang="ko-KR" altLang="en-US" sz="1600" b="1" dirty="0">
                <a:latin typeface="10X10" panose="020B0600000101010101" charset="-127"/>
                <a:ea typeface="아리따-돋움4.0(OTF)-Bold"/>
              </a:rPr>
              <a:t>올리기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329526" y="1609712"/>
            <a:ext cx="1296119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b="1" dirty="0" err="1">
                <a:latin typeface="10X10" panose="020B0600000101010101" charset="-127"/>
                <a:ea typeface="아리따-돋움4.0(OTF)-Bold"/>
              </a:rPr>
              <a:t>클라우드</a:t>
            </a:r>
            <a:endParaRPr lang="en-US" altLang="ko-KR" sz="1600" b="1" dirty="0">
              <a:latin typeface="10X10" panose="020B0600000101010101" charset="-127"/>
              <a:ea typeface="아리따-돋움4.0(OTF)-Bold"/>
            </a:endParaRPr>
          </a:p>
          <a:p>
            <a:pPr algn="ctr"/>
            <a:r>
              <a:rPr lang="ko-KR" altLang="en-US" sz="1600" b="1" dirty="0">
                <a:latin typeface="10X10" panose="020B0600000101010101" charset="-127"/>
                <a:ea typeface="아리따-돋움4.0(OTF)-Bold"/>
              </a:rPr>
              <a:t>유저</a:t>
            </a:r>
            <a:r>
              <a:rPr lang="en-US" altLang="ko-KR" sz="1600" b="1" dirty="0">
                <a:latin typeface="10X10" panose="020B0600000101010101" charset="-127"/>
                <a:ea typeface="아리따-돋움4.0(OTF)-Bold"/>
              </a:rPr>
              <a:t> </a:t>
            </a:r>
            <a:r>
              <a:rPr lang="ko-KR" altLang="en-US" sz="1600" b="1" dirty="0">
                <a:latin typeface="10X10" panose="020B0600000101010101" charset="-127"/>
                <a:ea typeface="아리따-돋움4.0(OTF)-Bold"/>
              </a:rPr>
              <a:t>만들기 및 연결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938938" y="5610240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b="1" dirty="0">
                <a:latin typeface="10X10" panose="020B0600000101010101" charset="-127"/>
                <a:ea typeface="아리따-돋움4.0(OTF)-Bold"/>
              </a:rPr>
              <a:t>시각화</a:t>
            </a:r>
            <a:endParaRPr lang="en-US" altLang="ko-KR" sz="1600" b="1" dirty="0">
              <a:latin typeface="10X10" panose="020B0600000101010101" charset="-127"/>
              <a:ea typeface="아리따-돋움4.0(OTF)-Bold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8081946" y="2466968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10X10" panose="020B0600000101010101" charset="-127"/>
              <a:ea typeface="10X10" panose="020B0600000101010101" charset="-127"/>
            </a:endParaRPr>
          </a:p>
        </p:txBody>
      </p:sp>
      <p:pic>
        <p:nvPicPr>
          <p:cNvPr id="43" name="Picture 5" descr="C:\Users\acorn\Desktop\4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39107" y="2867022"/>
            <a:ext cx="1020113" cy="792088"/>
          </a:xfrm>
          <a:prstGeom prst="rect">
            <a:avLst/>
          </a:prstGeom>
          <a:noFill/>
        </p:spPr>
      </p:pic>
      <p:sp>
        <p:nvSpPr>
          <p:cNvPr id="45" name="타원 44"/>
          <p:cNvSpPr/>
          <p:nvPr/>
        </p:nvSpPr>
        <p:spPr>
          <a:xfrm>
            <a:off x="9224986" y="4181480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405006" y="5681678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b="1" dirty="0" smtClean="0">
                <a:latin typeface="10X10" panose="020B0600000101010101" charset="-127"/>
                <a:ea typeface="아리따-돋움4.0(OTF)-Bold"/>
              </a:rPr>
              <a:t>서비스</a:t>
            </a:r>
            <a:endParaRPr lang="en-US" altLang="ko-KR" sz="1600" b="1" dirty="0">
              <a:latin typeface="10X10" panose="020B0600000101010101" charset="-127"/>
              <a:ea typeface="아리따-돋움4.0(OTF)-Bold"/>
            </a:endParaRPr>
          </a:p>
        </p:txBody>
      </p:sp>
      <p:pic>
        <p:nvPicPr>
          <p:cNvPr id="47" name="Picture 4" descr="C:\Users\acorn\Desktop\shiny-og-twitter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307824" y="4591472"/>
            <a:ext cx="1248612" cy="624306"/>
          </a:xfrm>
          <a:prstGeom prst="rect">
            <a:avLst/>
          </a:prstGeom>
          <a:noFill/>
        </p:spPr>
      </p:pic>
      <p:sp>
        <p:nvSpPr>
          <p:cNvPr id="48" name="갈매기형 수장 47"/>
          <p:cNvSpPr/>
          <p:nvPr/>
        </p:nvSpPr>
        <p:spPr>
          <a:xfrm rot="18743884">
            <a:off x="8120196" y="3862894"/>
            <a:ext cx="288131" cy="42415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49" name="갈매기형 수장 48"/>
          <p:cNvSpPr/>
          <p:nvPr/>
        </p:nvSpPr>
        <p:spPr>
          <a:xfrm rot="2673829">
            <a:off x="9231210" y="3936956"/>
            <a:ext cx="344744" cy="362613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10X10" panose="020B0600000101010101" charset="-127"/>
              <a:ea typeface="10X10" panose="020B0600000101010101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153384" y="1681150"/>
            <a:ext cx="129611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b="1" dirty="0" err="1" smtClean="0">
                <a:latin typeface="10X10" panose="020B0600000101010101" charset="-127"/>
                <a:ea typeface="아리따-돋움4.0(OTF)-Bold"/>
              </a:rPr>
              <a:t>인싸이트</a:t>
            </a:r>
            <a:r>
              <a:rPr lang="ko-KR" altLang="en-US" sz="1600" b="1" dirty="0" smtClean="0">
                <a:latin typeface="10X10" panose="020B0600000101010101" charset="-127"/>
                <a:ea typeface="아리따-돋움4.0(OTF)-Bold"/>
              </a:rPr>
              <a:t> </a:t>
            </a:r>
            <a:endParaRPr lang="en-US" altLang="ko-KR" sz="1600" b="1" dirty="0" smtClean="0">
              <a:latin typeface="10X10" panose="020B0600000101010101" charset="-127"/>
              <a:ea typeface="아리따-돋움4.0(OTF)-Bold"/>
            </a:endParaRPr>
          </a:p>
          <a:p>
            <a:pPr algn="ctr"/>
            <a:r>
              <a:rPr lang="ko-KR" altLang="en-US" sz="1600" b="1" dirty="0" smtClean="0">
                <a:latin typeface="10X10" panose="020B0600000101010101" charset="-127"/>
                <a:ea typeface="아리따-돋움4.0(OTF)-Bold"/>
              </a:rPr>
              <a:t>도출</a:t>
            </a:r>
            <a:endParaRPr lang="ko-KR" altLang="en-US" sz="1600" b="1" dirty="0">
              <a:latin typeface="10X10" panose="020B0600000101010101" charset="-127"/>
              <a:ea typeface="아리따-돋움4.0(OTF)-Bol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57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일정 계획 및 환경설정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분석 환경설정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1703512" y="1772816"/>
            <a:ext cx="8712968" cy="4464496"/>
            <a:chOff x="179512" y="1772816"/>
            <a:chExt cx="8712968" cy="4464496"/>
          </a:xfrm>
        </p:grpSpPr>
        <p:grpSp>
          <p:nvGrpSpPr>
            <p:cNvPr id="52" name="그룹 10"/>
            <p:cNvGrpSpPr>
              <a:grpSpLocks/>
            </p:cNvGrpSpPr>
            <p:nvPr/>
          </p:nvGrpSpPr>
          <p:grpSpPr bwMode="auto">
            <a:xfrm>
              <a:off x="179512" y="1772817"/>
              <a:ext cx="1224136" cy="4464498"/>
              <a:chOff x="683568" y="908720"/>
              <a:chExt cx="3420000" cy="2412048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683568" y="908720"/>
                <a:ext cx="3420000" cy="3602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10X10" panose="020B0600000101010101" charset="-127"/>
                    <a:ea typeface="아리따-돋움4.0(OTF)-Bold"/>
                  </a:rPr>
                  <a:t>OS</a:t>
                </a:r>
                <a:endPara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" panose="020B0600000101010101" charset="-127"/>
                  <a:ea typeface="아리따-돋움4.0(OTF)-Bold"/>
                </a:endParaRPr>
              </a:p>
            </p:txBody>
          </p:sp>
          <p:sp>
            <p:nvSpPr>
              <p:cNvPr id="83" name="직사각형 9"/>
              <p:cNvSpPr/>
              <p:nvPr/>
            </p:nvSpPr>
            <p:spPr>
              <a:xfrm>
                <a:off x="683568" y="1340350"/>
                <a:ext cx="3420000" cy="1980418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600" b="1" dirty="0">
                  <a:latin typeface="10X10" panose="020B0600000101010101" charset="-127"/>
                  <a:ea typeface="아리따-돋움4.0(OTF)-Bold"/>
                </a:endParaRPr>
              </a:p>
            </p:txBody>
          </p:sp>
        </p:grpSp>
        <p:grpSp>
          <p:nvGrpSpPr>
            <p:cNvPr id="53" name="그룹 14"/>
            <p:cNvGrpSpPr>
              <a:grpSpLocks/>
            </p:cNvGrpSpPr>
            <p:nvPr/>
          </p:nvGrpSpPr>
          <p:grpSpPr bwMode="auto">
            <a:xfrm>
              <a:off x="1691680" y="1772817"/>
              <a:ext cx="1224136" cy="4464498"/>
              <a:chOff x="683568" y="908720"/>
              <a:chExt cx="3420000" cy="2412048"/>
            </a:xfrm>
          </p:grpSpPr>
          <p:sp>
            <p:nvSpPr>
              <p:cNvPr id="80" name="직사각형 79"/>
              <p:cNvSpPr/>
              <p:nvPr/>
            </p:nvSpPr>
            <p:spPr>
              <a:xfrm>
                <a:off x="683568" y="908720"/>
                <a:ext cx="3420000" cy="3602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10X10" panose="020B0600000101010101" charset="-127"/>
                    <a:ea typeface="아리따-돋움4.0(OTF)-Bold"/>
                  </a:rPr>
                  <a:t>DB</a:t>
                </a:r>
                <a:endPara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" panose="020B0600000101010101" charset="-127"/>
                  <a:ea typeface="아리따-돋움4.0(OTF)-Bold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683568" y="1340350"/>
                <a:ext cx="3420000" cy="1980418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600" b="1" dirty="0">
                  <a:latin typeface="10X10" panose="020B0600000101010101" charset="-127"/>
                  <a:ea typeface="아리따-돋움4.0(OTF)-Bold"/>
                </a:endParaRPr>
              </a:p>
            </p:txBody>
          </p:sp>
        </p:grpSp>
        <p:grpSp>
          <p:nvGrpSpPr>
            <p:cNvPr id="54" name="그룹 20"/>
            <p:cNvGrpSpPr>
              <a:grpSpLocks/>
            </p:cNvGrpSpPr>
            <p:nvPr/>
          </p:nvGrpSpPr>
          <p:grpSpPr bwMode="auto">
            <a:xfrm>
              <a:off x="3203848" y="1772817"/>
              <a:ext cx="1224136" cy="4464498"/>
              <a:chOff x="683568" y="908720"/>
              <a:chExt cx="3420000" cy="2412048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683568" y="908720"/>
                <a:ext cx="3420000" cy="3602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10X10" panose="020B0600000101010101" charset="-127"/>
                    <a:ea typeface="아리따-돋움4.0(OTF)-Bold"/>
                  </a:rPr>
                  <a:t>모듈</a:t>
                </a: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683568" y="1340350"/>
                <a:ext cx="3420000" cy="1980418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600" b="1" dirty="0">
                  <a:latin typeface="10X10" panose="020B0600000101010101" charset="-127"/>
                  <a:ea typeface="아리따-돋움4.0(OTF)-Bold"/>
                </a:endParaRPr>
              </a:p>
            </p:txBody>
          </p:sp>
        </p:grpSp>
        <p:grpSp>
          <p:nvGrpSpPr>
            <p:cNvPr id="55" name="그룹 23"/>
            <p:cNvGrpSpPr>
              <a:grpSpLocks/>
            </p:cNvGrpSpPr>
            <p:nvPr/>
          </p:nvGrpSpPr>
          <p:grpSpPr bwMode="auto">
            <a:xfrm>
              <a:off x="4716016" y="1772817"/>
              <a:ext cx="1224136" cy="4464498"/>
              <a:chOff x="683568" y="908720"/>
              <a:chExt cx="3420000" cy="2412048"/>
            </a:xfrm>
          </p:grpSpPr>
          <p:sp>
            <p:nvSpPr>
              <p:cNvPr id="76" name="직사각형 75"/>
              <p:cNvSpPr/>
              <p:nvPr/>
            </p:nvSpPr>
            <p:spPr>
              <a:xfrm>
                <a:off x="683568" y="908720"/>
                <a:ext cx="3420000" cy="3602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10X10" panose="020B0600000101010101" charset="-127"/>
                    <a:ea typeface="아리따-돋움4.0(OTF)-Bold"/>
                  </a:rPr>
                  <a:t>분석언어</a:t>
                </a:r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683568" y="1340350"/>
                <a:ext cx="3420000" cy="1980418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600" b="1" dirty="0">
                  <a:latin typeface="10X10" panose="020B0600000101010101" charset="-127"/>
                  <a:ea typeface="아리따-돋움4.0(OTF)-Bold"/>
                </a:endParaRPr>
              </a:p>
            </p:txBody>
          </p:sp>
        </p:grpSp>
        <p:grpSp>
          <p:nvGrpSpPr>
            <p:cNvPr id="56" name="그룹 26"/>
            <p:cNvGrpSpPr>
              <a:grpSpLocks/>
            </p:cNvGrpSpPr>
            <p:nvPr/>
          </p:nvGrpSpPr>
          <p:grpSpPr bwMode="auto">
            <a:xfrm>
              <a:off x="6228184" y="1772817"/>
              <a:ext cx="1224136" cy="4464498"/>
              <a:chOff x="683568" y="908720"/>
              <a:chExt cx="3420000" cy="2412048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683568" y="908720"/>
                <a:ext cx="3420000" cy="3602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10X10" panose="020B0600000101010101" charset="-127"/>
                    <a:ea typeface="아리따-돋움4.0(OTF)-Bold"/>
                  </a:rPr>
                  <a:t>형상관리</a:t>
                </a: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683568" y="1340350"/>
                <a:ext cx="3420000" cy="1980418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600" b="1" dirty="0">
                  <a:latin typeface="10X10" panose="020B0600000101010101" charset="-127"/>
                  <a:ea typeface="아리따-돋움4.0(OTF)-Bold"/>
                </a:endParaRPr>
              </a:p>
            </p:txBody>
          </p:sp>
        </p:grpSp>
        <p:pic>
          <p:nvPicPr>
            <p:cNvPr id="57" name="Picture 2" descr="C:\Users\acorn\Desktop\1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2708920"/>
              <a:ext cx="936104" cy="936104"/>
            </a:xfrm>
            <a:prstGeom prst="rect">
              <a:avLst/>
            </a:prstGeom>
            <a:noFill/>
          </p:spPr>
        </p:pic>
        <p:pic>
          <p:nvPicPr>
            <p:cNvPr id="58" name="Picture 3" descr="C:\Users\acorn\Desktop\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91680" y="3789040"/>
              <a:ext cx="1195029" cy="864096"/>
            </a:xfrm>
            <a:prstGeom prst="rect">
              <a:avLst/>
            </a:prstGeom>
            <a:noFill/>
          </p:spPr>
        </p:pic>
        <p:grpSp>
          <p:nvGrpSpPr>
            <p:cNvPr id="59" name="그룹 34"/>
            <p:cNvGrpSpPr>
              <a:grpSpLocks/>
            </p:cNvGrpSpPr>
            <p:nvPr/>
          </p:nvGrpSpPr>
          <p:grpSpPr bwMode="auto">
            <a:xfrm>
              <a:off x="7668344" y="1772817"/>
              <a:ext cx="1224136" cy="4464498"/>
              <a:chOff x="683568" y="908720"/>
              <a:chExt cx="3420000" cy="2412048"/>
            </a:xfrm>
          </p:grpSpPr>
          <p:sp>
            <p:nvSpPr>
              <p:cNvPr id="72" name="직사각형 71"/>
              <p:cNvSpPr/>
              <p:nvPr/>
            </p:nvSpPr>
            <p:spPr>
              <a:xfrm>
                <a:off x="683568" y="908720"/>
                <a:ext cx="3420000" cy="3602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10X10" panose="020B0600000101010101" charset="-127"/>
                    <a:ea typeface="아리따-돋움4.0(OTF)-Bold"/>
                  </a:rPr>
                  <a:t>TOOL</a:t>
                </a:r>
                <a:endPara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" panose="020B0600000101010101" charset="-127"/>
                  <a:ea typeface="아리따-돋움4.0(OTF)-Bold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683568" y="1340350"/>
                <a:ext cx="3420000" cy="1980418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600" b="1" dirty="0">
                  <a:latin typeface="10X10" panose="020B0600000101010101" charset="-127"/>
                  <a:ea typeface="아리따-돋움4.0(OTF)-Bold"/>
                </a:endParaRPr>
              </a:p>
            </p:txBody>
          </p:sp>
        </p:grpSp>
        <p:pic>
          <p:nvPicPr>
            <p:cNvPr id="60" name="Picture 4" descr="C:\Users\acorn\Desktop\3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32040" y="2780928"/>
              <a:ext cx="720080" cy="720080"/>
            </a:xfrm>
            <a:prstGeom prst="rect">
              <a:avLst/>
            </a:prstGeom>
            <a:noFill/>
          </p:spPr>
        </p:pic>
        <p:pic>
          <p:nvPicPr>
            <p:cNvPr id="61" name="Picture 5" descr="C:\Users\acorn\Desktop\4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60032" y="3789040"/>
              <a:ext cx="864096" cy="670945"/>
            </a:xfrm>
            <a:prstGeom prst="rect">
              <a:avLst/>
            </a:prstGeom>
            <a:noFill/>
          </p:spPr>
        </p:pic>
        <p:pic>
          <p:nvPicPr>
            <p:cNvPr id="62" name="Picture 6" descr="C:\Users\acorn\Desktop\download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347864" y="2780928"/>
              <a:ext cx="864096" cy="792088"/>
            </a:xfrm>
            <a:prstGeom prst="rect">
              <a:avLst/>
            </a:prstGeom>
            <a:noFill/>
          </p:spPr>
        </p:pic>
        <p:pic>
          <p:nvPicPr>
            <p:cNvPr id="63" name="Picture 11" descr="C:\Users\acorn\Desktop\download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23528" y="2708920"/>
              <a:ext cx="936104" cy="936104"/>
            </a:xfrm>
            <a:prstGeom prst="rect">
              <a:avLst/>
            </a:prstGeom>
            <a:noFill/>
          </p:spPr>
        </p:pic>
        <p:pic>
          <p:nvPicPr>
            <p:cNvPr id="64" name="Picture 10" descr="C:\Users\acorn\Desktop\images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79512" y="3861048"/>
              <a:ext cx="1152128" cy="576064"/>
            </a:xfrm>
            <a:prstGeom prst="rect">
              <a:avLst/>
            </a:prstGeom>
            <a:noFill/>
          </p:spPr>
        </p:pic>
        <p:pic>
          <p:nvPicPr>
            <p:cNvPr id="65" name="Picture 7" descr="C:\Users\acorn\Desktop\git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300192" y="2852936"/>
              <a:ext cx="1080120" cy="450050"/>
            </a:xfrm>
            <a:prstGeom prst="rect">
              <a:avLst/>
            </a:prstGeom>
            <a:noFill/>
          </p:spPr>
        </p:pic>
        <p:pic>
          <p:nvPicPr>
            <p:cNvPr id="66" name="Picture 8" descr="C:\Users\acorn\Desktop\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300192" y="3717032"/>
              <a:ext cx="1080120" cy="720080"/>
            </a:xfrm>
            <a:prstGeom prst="rect">
              <a:avLst/>
            </a:prstGeom>
            <a:noFill/>
          </p:spPr>
        </p:pic>
        <p:pic>
          <p:nvPicPr>
            <p:cNvPr id="67" name="Picture 2" descr="C:\Users\acorn\Desktop\images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956376" y="2852936"/>
              <a:ext cx="648072" cy="648072"/>
            </a:xfrm>
            <a:prstGeom prst="rect">
              <a:avLst/>
            </a:prstGeom>
            <a:noFill/>
          </p:spPr>
        </p:pic>
        <p:pic>
          <p:nvPicPr>
            <p:cNvPr id="68" name="Picture 3" descr="C:\Users\acorn\Desktop\images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8100392" y="4509120"/>
              <a:ext cx="635719" cy="720080"/>
            </a:xfrm>
            <a:prstGeom prst="rect">
              <a:avLst/>
            </a:prstGeom>
            <a:noFill/>
          </p:spPr>
        </p:pic>
        <p:pic>
          <p:nvPicPr>
            <p:cNvPr id="69" name="Picture 4" descr="C:\Users\acorn\Desktop\download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7668344" y="3861048"/>
              <a:ext cx="1152128" cy="404309"/>
            </a:xfrm>
            <a:prstGeom prst="rect">
              <a:avLst/>
            </a:prstGeom>
            <a:noFill/>
          </p:spPr>
        </p:pic>
        <p:pic>
          <p:nvPicPr>
            <p:cNvPr id="70" name="Picture 2" descr="pandas 파이썬 이미지 검색결과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86116" y="3786190"/>
              <a:ext cx="1008360" cy="523135"/>
            </a:xfrm>
            <a:prstGeom prst="rect">
              <a:avLst/>
            </a:prstGeom>
            <a:noFill/>
          </p:spPr>
        </p:pic>
        <p:pic>
          <p:nvPicPr>
            <p:cNvPr id="71" name="Picture 4" descr="ggplot2 이미지 검색결과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3286116" y="4643446"/>
              <a:ext cx="1080046" cy="607526"/>
            </a:xfrm>
            <a:prstGeom prst="rect">
              <a:avLst/>
            </a:prstGeom>
            <a:noFill/>
          </p:spPr>
        </p:pic>
      </p:grpSp>
      <p:pic>
        <p:nvPicPr>
          <p:cNvPr id="84" name="Picture 4" descr="C:\Users\acorn\Desktop\shiny-og-twitter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738678" y="5500702"/>
            <a:ext cx="1143008" cy="5715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957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일정 계획 및 환경설정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DB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구성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pic>
        <p:nvPicPr>
          <p:cNvPr id="39" name="Picture 2" descr="\\192.168.0.15\공유폴더\4. 과제\조별\4조\과제20_ERD_mapping_0110\0116\논리모델_01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804" y="1879600"/>
            <a:ext cx="5404296" cy="3556000"/>
          </a:xfrm>
          <a:prstGeom prst="rect">
            <a:avLst/>
          </a:prstGeom>
          <a:noFill/>
        </p:spPr>
      </p:pic>
      <p:pic>
        <p:nvPicPr>
          <p:cNvPr id="40" name="Picture 2" descr="\\192.168.0.15\공유폴더\4. 과제\조별\4조\과제20_ERD_mapping_0110\0116\물리모델_011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3800" y="1905000"/>
            <a:ext cx="5611193" cy="3543300"/>
          </a:xfrm>
          <a:prstGeom prst="rect">
            <a:avLst/>
          </a:prstGeom>
          <a:noFill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-428193" y="5905865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논리적 </a:t>
            </a:r>
            <a:r>
              <a:rPr lang="en-US" altLang="ko-KR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ERD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5B6A41A2-8C4F-43DD-81F6-73AE4624B60D}"/>
              </a:ext>
            </a:extLst>
          </p:cNvPr>
          <p:cNvSpPr txBox="1"/>
          <p:nvPr/>
        </p:nvSpPr>
        <p:spPr>
          <a:xfrm>
            <a:off x="5147469" y="5882641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물리적 </a:t>
            </a:r>
            <a:r>
              <a:rPr lang="en-US" altLang="ko-KR" sz="1600" b="1" dirty="0" smtClean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ERD</a:t>
            </a:r>
            <a:endParaRPr lang="ko-KR" altLang="en-US" sz="1600" b="1" dirty="0"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57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</TotalTime>
  <Words>1423</Words>
  <Application>Microsoft Office PowerPoint</Application>
  <PresentationFormat>사용자 지정</PresentationFormat>
  <Paragraphs>700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굴림</vt:lpstr>
      <vt:lpstr>Arial</vt:lpstr>
      <vt:lpstr>아리따-돋움4.0(OTF)-SemiBold</vt:lpstr>
      <vt:lpstr>아리따-돋움4.0(OTF)-Bold</vt:lpstr>
      <vt:lpstr>Wingdings</vt:lpstr>
      <vt:lpstr>10X10</vt:lpstr>
      <vt:lpstr>맑은 고딕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acorn</cp:lastModifiedBy>
  <cp:revision>91</cp:revision>
  <dcterms:created xsi:type="dcterms:W3CDTF">2016-03-30T05:53:39Z</dcterms:created>
  <dcterms:modified xsi:type="dcterms:W3CDTF">2020-04-21T09:55:52Z</dcterms:modified>
</cp:coreProperties>
</file>